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</p:sldIdLst>
  <p:sldSz cy="10287000" cx="18288000"/>
  <p:notesSz cx="10287000" cy="18288000"/>
  <p:embeddedFontLst>
    <p:embeddedFont>
      <p:font typeface="Roboto"/>
      <p:regular r:id="rId73"/>
      <p:bold r:id="rId74"/>
      <p:italic r:id="rId75"/>
      <p:boldItalic r:id="rId76"/>
    </p:embeddedFont>
    <p:embeddedFont>
      <p:font typeface="Inter SemiBold"/>
      <p:regular r:id="rId77"/>
      <p:bold r:id="rId78"/>
      <p:italic r:id="rId79"/>
      <p:boldItalic r:id="rId80"/>
    </p:embeddedFont>
    <p:embeddedFont>
      <p:font typeface="Inter"/>
      <p:regular r:id="rId81"/>
      <p:bold r:id="rId82"/>
      <p:italic r:id="rId83"/>
      <p:boldItalic r:id="rId84"/>
    </p:embeddedFont>
    <p:embeddedFont>
      <p:font typeface="Corbel"/>
      <p:regular r:id="rId85"/>
      <p:bold r:id="rId86"/>
      <p:italic r:id="rId87"/>
      <p:boldItalic r:id="rId88"/>
    </p:embeddedFont>
    <p:embeddedFont>
      <p:font typeface="JetBrains Mono"/>
      <p:regular r:id="rId89"/>
      <p:bold r:id="rId90"/>
      <p:italic r:id="rId91"/>
      <p:boldItalic r:id="rId9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93" roundtripDataSignature="AMtx7mivtJEQSyRymOAyrMQ0LfLC9hpub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37D60E4F-9314-43C7-94D9-D0AC8C0CA37D}">
  <a:tblStyle styleId="{37D60E4F-9314-43C7-94D9-D0AC8C0CA37D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4E6"/>
          </a:solidFill>
        </a:fill>
      </a:tcStyle>
    </a:wholeTbl>
    <a:band1H>
      <a:tcTxStyle b="off" i="off"/>
      <a:tcStyle>
        <a:fill>
          <a:solidFill>
            <a:srgbClr val="FFE8CA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FFE8CA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4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4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4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4"/>
          </a:solidFill>
        </a:fill>
      </a:tcStyle>
    </a:firstRow>
    <a:neCell>
      <a:tcTxStyle b="off" i="off"/>
    </a:neCell>
    <a:nwCell>
      <a:tcTxStyle b="off" i="off"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84" Type="http://schemas.openxmlformats.org/officeDocument/2006/relationships/font" Target="fonts/Inter-boldItalic.fntdata"/><Relationship Id="rId83" Type="http://schemas.openxmlformats.org/officeDocument/2006/relationships/font" Target="fonts/Inter-italic.fntdata"/><Relationship Id="rId42" Type="http://schemas.openxmlformats.org/officeDocument/2006/relationships/slide" Target="slides/slide36.xml"/><Relationship Id="rId86" Type="http://schemas.openxmlformats.org/officeDocument/2006/relationships/font" Target="fonts/Corbel-bold.fntdata"/><Relationship Id="rId41" Type="http://schemas.openxmlformats.org/officeDocument/2006/relationships/slide" Target="slides/slide35.xml"/><Relationship Id="rId85" Type="http://schemas.openxmlformats.org/officeDocument/2006/relationships/font" Target="fonts/Corbel-regular.fntdata"/><Relationship Id="rId44" Type="http://schemas.openxmlformats.org/officeDocument/2006/relationships/slide" Target="slides/slide38.xml"/><Relationship Id="rId88" Type="http://schemas.openxmlformats.org/officeDocument/2006/relationships/font" Target="fonts/Corbel-boldItalic.fntdata"/><Relationship Id="rId43" Type="http://schemas.openxmlformats.org/officeDocument/2006/relationships/slide" Target="slides/slide37.xml"/><Relationship Id="rId87" Type="http://schemas.openxmlformats.org/officeDocument/2006/relationships/font" Target="fonts/Corbel-italic.fntdata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89" Type="http://schemas.openxmlformats.org/officeDocument/2006/relationships/font" Target="fonts/JetBrainsMono-regular.fntdata"/><Relationship Id="rId80" Type="http://schemas.openxmlformats.org/officeDocument/2006/relationships/font" Target="fonts/InterSemiBold-boldItalic.fntdata"/><Relationship Id="rId82" Type="http://schemas.openxmlformats.org/officeDocument/2006/relationships/font" Target="fonts/Inter-bold.fntdata"/><Relationship Id="rId81" Type="http://schemas.openxmlformats.org/officeDocument/2006/relationships/font" Target="fonts/Inter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font" Target="fonts/Roboto-regular.fntdata"/><Relationship Id="rId72" Type="http://schemas.openxmlformats.org/officeDocument/2006/relationships/slide" Target="slides/slide66.xml"/><Relationship Id="rId31" Type="http://schemas.openxmlformats.org/officeDocument/2006/relationships/slide" Target="slides/slide25.xml"/><Relationship Id="rId75" Type="http://schemas.openxmlformats.org/officeDocument/2006/relationships/font" Target="fonts/Roboto-italic.fntdata"/><Relationship Id="rId30" Type="http://schemas.openxmlformats.org/officeDocument/2006/relationships/slide" Target="slides/slide24.xml"/><Relationship Id="rId74" Type="http://schemas.openxmlformats.org/officeDocument/2006/relationships/font" Target="fonts/Roboto-bold.fntdata"/><Relationship Id="rId33" Type="http://schemas.openxmlformats.org/officeDocument/2006/relationships/slide" Target="slides/slide27.xml"/><Relationship Id="rId77" Type="http://schemas.openxmlformats.org/officeDocument/2006/relationships/font" Target="fonts/InterSemiBold-regular.fntdata"/><Relationship Id="rId32" Type="http://schemas.openxmlformats.org/officeDocument/2006/relationships/slide" Target="slides/slide26.xml"/><Relationship Id="rId76" Type="http://schemas.openxmlformats.org/officeDocument/2006/relationships/font" Target="fonts/Roboto-boldItalic.fntdata"/><Relationship Id="rId35" Type="http://schemas.openxmlformats.org/officeDocument/2006/relationships/slide" Target="slides/slide29.xml"/><Relationship Id="rId79" Type="http://schemas.openxmlformats.org/officeDocument/2006/relationships/font" Target="fonts/InterSemiBold-italic.fntdata"/><Relationship Id="rId34" Type="http://schemas.openxmlformats.org/officeDocument/2006/relationships/slide" Target="slides/slide28.xml"/><Relationship Id="rId78" Type="http://schemas.openxmlformats.org/officeDocument/2006/relationships/font" Target="fonts/InterSemiBold-bold.fntdata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20" Type="http://schemas.openxmlformats.org/officeDocument/2006/relationships/slide" Target="slides/slide14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22" Type="http://schemas.openxmlformats.org/officeDocument/2006/relationships/slide" Target="slides/slide16.xml"/><Relationship Id="rId66" Type="http://schemas.openxmlformats.org/officeDocument/2006/relationships/slide" Target="slides/slide60.xml"/><Relationship Id="rId21" Type="http://schemas.openxmlformats.org/officeDocument/2006/relationships/slide" Target="slides/slide15.xml"/><Relationship Id="rId65" Type="http://schemas.openxmlformats.org/officeDocument/2006/relationships/slide" Target="slides/slide59.xml"/><Relationship Id="rId24" Type="http://schemas.openxmlformats.org/officeDocument/2006/relationships/slide" Target="slides/slide18.xml"/><Relationship Id="rId68" Type="http://schemas.openxmlformats.org/officeDocument/2006/relationships/slide" Target="slides/slide62.xml"/><Relationship Id="rId23" Type="http://schemas.openxmlformats.org/officeDocument/2006/relationships/slide" Target="slides/slide17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slide" Target="slides/slide63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91" Type="http://schemas.openxmlformats.org/officeDocument/2006/relationships/font" Target="fonts/JetBrainsMono-italic.fntdata"/><Relationship Id="rId90" Type="http://schemas.openxmlformats.org/officeDocument/2006/relationships/font" Target="fonts/JetBrainsMono-bold.fntdata"/><Relationship Id="rId93" Type="http://customschemas.google.com/relationships/presentationmetadata" Target="metadata"/><Relationship Id="rId92" Type="http://schemas.openxmlformats.org/officeDocument/2006/relationships/font" Target="fonts/JetBrainsMono-boldItalic.fntdata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-952500" y="1371600"/>
            <a:ext cx="121920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:notes"/>
          <p:cNvSpPr/>
          <p:nvPr>
            <p:ph idx="2" type="sldImg"/>
          </p:nvPr>
        </p:nvSpPr>
        <p:spPr>
          <a:xfrm>
            <a:off x="-1166813" y="0"/>
            <a:ext cx="5334001" cy="30003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9" name="Google Shape;119;p1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1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3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33:notes"/>
          <p:cNvSpPr/>
          <p:nvPr>
            <p:ph idx="2" type="sldImg"/>
          </p:nvPr>
        </p:nvSpPr>
        <p:spPr>
          <a:xfrm>
            <a:off x="-952500" y="1371600"/>
            <a:ext cx="121920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4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34:notes"/>
          <p:cNvSpPr/>
          <p:nvPr>
            <p:ph idx="2" type="sldImg"/>
          </p:nvPr>
        </p:nvSpPr>
        <p:spPr>
          <a:xfrm>
            <a:off x="-952500" y="1371600"/>
            <a:ext cx="121920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5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35:notes"/>
          <p:cNvSpPr/>
          <p:nvPr>
            <p:ph idx="2" type="sldImg"/>
          </p:nvPr>
        </p:nvSpPr>
        <p:spPr>
          <a:xfrm>
            <a:off x="-952500" y="1371600"/>
            <a:ext cx="121920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6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36:notes"/>
          <p:cNvSpPr/>
          <p:nvPr>
            <p:ph idx="2" type="sldImg"/>
          </p:nvPr>
        </p:nvSpPr>
        <p:spPr>
          <a:xfrm>
            <a:off x="-952500" y="1371600"/>
            <a:ext cx="121920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307a112a049_1_55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g307a112a049_1_55:notes"/>
          <p:cNvSpPr/>
          <p:nvPr>
            <p:ph idx="2" type="sldImg"/>
          </p:nvPr>
        </p:nvSpPr>
        <p:spPr>
          <a:xfrm>
            <a:off x="-952500" y="1371600"/>
            <a:ext cx="121920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307a112a049_1_61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g307a112a049_1_61:notes"/>
          <p:cNvSpPr/>
          <p:nvPr>
            <p:ph idx="2" type="sldImg"/>
          </p:nvPr>
        </p:nvSpPr>
        <p:spPr>
          <a:xfrm>
            <a:off x="-952500" y="1371600"/>
            <a:ext cx="121920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307a112a049_1_66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g307a112a049_1_66:notes"/>
          <p:cNvSpPr/>
          <p:nvPr>
            <p:ph idx="2" type="sldImg"/>
          </p:nvPr>
        </p:nvSpPr>
        <p:spPr>
          <a:xfrm>
            <a:off x="-952500" y="1371600"/>
            <a:ext cx="121920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307a112a049_1_71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g307a112a049_1_71:notes"/>
          <p:cNvSpPr/>
          <p:nvPr>
            <p:ph idx="2" type="sldImg"/>
          </p:nvPr>
        </p:nvSpPr>
        <p:spPr>
          <a:xfrm>
            <a:off x="-952500" y="1371600"/>
            <a:ext cx="121920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7:notes"/>
          <p:cNvSpPr/>
          <p:nvPr>
            <p:ph idx="2" type="sldImg"/>
          </p:nvPr>
        </p:nvSpPr>
        <p:spPr>
          <a:xfrm>
            <a:off x="-1166813" y="0"/>
            <a:ext cx="5334001" cy="30003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86" name="Google Shape;286;p37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7" name="Google Shape;287;p37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8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38:notes"/>
          <p:cNvSpPr/>
          <p:nvPr>
            <p:ph idx="2" type="sldImg"/>
          </p:nvPr>
        </p:nvSpPr>
        <p:spPr>
          <a:xfrm>
            <a:off x="-952500" y="1371600"/>
            <a:ext cx="121920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07a112a049_1_0:notes"/>
          <p:cNvSpPr/>
          <p:nvPr>
            <p:ph idx="2" type="sldImg"/>
          </p:nvPr>
        </p:nvSpPr>
        <p:spPr>
          <a:xfrm>
            <a:off x="-1166813" y="0"/>
            <a:ext cx="5334000" cy="3000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8" name="Google Shape;128;g307a112a049_1_0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g307a112a049_1_0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9:notes"/>
          <p:cNvSpPr/>
          <p:nvPr>
            <p:ph idx="2" type="sldImg"/>
          </p:nvPr>
        </p:nvSpPr>
        <p:spPr>
          <a:xfrm>
            <a:off x="-1166813" y="0"/>
            <a:ext cx="5334001" cy="30003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98" name="Google Shape;298;p39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9" name="Google Shape;299;p39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5" name="Google Shape;305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1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41:notes"/>
          <p:cNvSpPr/>
          <p:nvPr>
            <p:ph idx="2" type="sldImg"/>
          </p:nvPr>
        </p:nvSpPr>
        <p:spPr>
          <a:xfrm>
            <a:off x="-952500" y="1371600"/>
            <a:ext cx="121920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2:notes"/>
          <p:cNvSpPr/>
          <p:nvPr>
            <p:ph idx="2" type="sldImg"/>
          </p:nvPr>
        </p:nvSpPr>
        <p:spPr>
          <a:xfrm>
            <a:off x="-1166813" y="0"/>
            <a:ext cx="5334001" cy="30003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16" name="Google Shape;316;p42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7" name="Google Shape;317;p42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43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43:notes"/>
          <p:cNvSpPr/>
          <p:nvPr>
            <p:ph idx="2" type="sldImg"/>
          </p:nvPr>
        </p:nvSpPr>
        <p:spPr>
          <a:xfrm>
            <a:off x="-952500" y="1371600"/>
            <a:ext cx="121920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44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44:notes"/>
          <p:cNvSpPr/>
          <p:nvPr>
            <p:ph idx="2" type="sldImg"/>
          </p:nvPr>
        </p:nvSpPr>
        <p:spPr>
          <a:xfrm>
            <a:off x="-952500" y="1371600"/>
            <a:ext cx="121920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45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45:notes"/>
          <p:cNvSpPr/>
          <p:nvPr>
            <p:ph idx="2" type="sldImg"/>
          </p:nvPr>
        </p:nvSpPr>
        <p:spPr>
          <a:xfrm>
            <a:off x="-952500" y="1371600"/>
            <a:ext cx="121920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46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46:notes"/>
          <p:cNvSpPr/>
          <p:nvPr>
            <p:ph idx="2" type="sldImg"/>
          </p:nvPr>
        </p:nvSpPr>
        <p:spPr>
          <a:xfrm>
            <a:off x="-952500" y="1371600"/>
            <a:ext cx="121920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47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47:notes"/>
          <p:cNvSpPr/>
          <p:nvPr>
            <p:ph idx="2" type="sldImg"/>
          </p:nvPr>
        </p:nvSpPr>
        <p:spPr>
          <a:xfrm>
            <a:off x="-952500" y="1371600"/>
            <a:ext cx="121920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48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p48:notes"/>
          <p:cNvSpPr/>
          <p:nvPr>
            <p:ph idx="2" type="sldImg"/>
          </p:nvPr>
        </p:nvSpPr>
        <p:spPr>
          <a:xfrm>
            <a:off x="-952500" y="1371600"/>
            <a:ext cx="121920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8:notes"/>
          <p:cNvSpPr/>
          <p:nvPr>
            <p:ph idx="2" type="sldImg"/>
          </p:nvPr>
        </p:nvSpPr>
        <p:spPr>
          <a:xfrm>
            <a:off x="-1166813" y="0"/>
            <a:ext cx="5334001" cy="30003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7" name="Google Shape;147;p18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18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49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49:notes"/>
          <p:cNvSpPr/>
          <p:nvPr>
            <p:ph idx="2" type="sldImg"/>
          </p:nvPr>
        </p:nvSpPr>
        <p:spPr>
          <a:xfrm>
            <a:off x="-952500" y="1371600"/>
            <a:ext cx="121920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50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p50:notes"/>
          <p:cNvSpPr/>
          <p:nvPr>
            <p:ph idx="2" type="sldImg"/>
          </p:nvPr>
        </p:nvSpPr>
        <p:spPr>
          <a:xfrm>
            <a:off x="-952500" y="1371600"/>
            <a:ext cx="121920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51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p51:notes"/>
          <p:cNvSpPr/>
          <p:nvPr>
            <p:ph idx="2" type="sldImg"/>
          </p:nvPr>
        </p:nvSpPr>
        <p:spPr>
          <a:xfrm>
            <a:off x="-952500" y="1371600"/>
            <a:ext cx="121920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52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p52:notes"/>
          <p:cNvSpPr/>
          <p:nvPr>
            <p:ph idx="2" type="sldImg"/>
          </p:nvPr>
        </p:nvSpPr>
        <p:spPr>
          <a:xfrm>
            <a:off x="-952500" y="1371600"/>
            <a:ext cx="121920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53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p53:notes"/>
          <p:cNvSpPr/>
          <p:nvPr>
            <p:ph idx="2" type="sldImg"/>
          </p:nvPr>
        </p:nvSpPr>
        <p:spPr>
          <a:xfrm>
            <a:off x="-952500" y="1371600"/>
            <a:ext cx="121920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54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" name="Google Shape;406;p54:notes"/>
          <p:cNvSpPr/>
          <p:nvPr>
            <p:ph idx="2" type="sldImg"/>
          </p:nvPr>
        </p:nvSpPr>
        <p:spPr>
          <a:xfrm>
            <a:off x="-952500" y="1371600"/>
            <a:ext cx="121920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307a112a049_1_76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g307a112a049_1_76:notes"/>
          <p:cNvSpPr/>
          <p:nvPr>
            <p:ph idx="2" type="sldImg"/>
          </p:nvPr>
        </p:nvSpPr>
        <p:spPr>
          <a:xfrm>
            <a:off x="-952500" y="1371600"/>
            <a:ext cx="121920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307a112a049_1_87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g307a112a049_1_87:notes"/>
          <p:cNvSpPr/>
          <p:nvPr>
            <p:ph idx="2" type="sldImg"/>
          </p:nvPr>
        </p:nvSpPr>
        <p:spPr>
          <a:xfrm>
            <a:off x="-952500" y="1371600"/>
            <a:ext cx="121920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56:notes"/>
          <p:cNvSpPr/>
          <p:nvPr>
            <p:ph idx="2" type="sldImg"/>
          </p:nvPr>
        </p:nvSpPr>
        <p:spPr>
          <a:xfrm>
            <a:off x="-1166813" y="0"/>
            <a:ext cx="5334001" cy="30003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24" name="Google Shape;424;p56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5" name="Google Shape;425;p56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57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0" name="Google Shape;430;p57:notes"/>
          <p:cNvSpPr/>
          <p:nvPr>
            <p:ph idx="2" type="sldImg"/>
          </p:nvPr>
        </p:nvSpPr>
        <p:spPr>
          <a:xfrm>
            <a:off x="-952500" y="1371600"/>
            <a:ext cx="121920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4:notes"/>
          <p:cNvSpPr/>
          <p:nvPr>
            <p:ph idx="2" type="sldImg"/>
          </p:nvPr>
        </p:nvSpPr>
        <p:spPr>
          <a:xfrm>
            <a:off x="-1166813" y="0"/>
            <a:ext cx="5334001" cy="30003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4" name="Google Shape;154;p4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4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58:notes"/>
          <p:cNvSpPr/>
          <p:nvPr>
            <p:ph idx="2" type="sldImg"/>
          </p:nvPr>
        </p:nvSpPr>
        <p:spPr>
          <a:xfrm>
            <a:off x="-1166813" y="0"/>
            <a:ext cx="5334001" cy="30003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36" name="Google Shape;436;p58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7" name="Google Shape;437;p58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6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3" name="Google Shape;443;p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1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" name="Google Shape;448;p61:notes"/>
          <p:cNvSpPr/>
          <p:nvPr>
            <p:ph idx="2" type="sldImg"/>
          </p:nvPr>
        </p:nvSpPr>
        <p:spPr>
          <a:xfrm>
            <a:off x="-952500" y="1371600"/>
            <a:ext cx="121920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62:notes"/>
          <p:cNvSpPr/>
          <p:nvPr>
            <p:ph idx="2" type="sldImg"/>
          </p:nvPr>
        </p:nvSpPr>
        <p:spPr>
          <a:xfrm>
            <a:off x="-1166813" y="0"/>
            <a:ext cx="5334001" cy="30003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54" name="Google Shape;454;p62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5" name="Google Shape;455;p62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63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" name="Google Shape;460;p63:notes"/>
          <p:cNvSpPr/>
          <p:nvPr>
            <p:ph idx="2" type="sldImg"/>
          </p:nvPr>
        </p:nvSpPr>
        <p:spPr>
          <a:xfrm>
            <a:off x="-952500" y="1371600"/>
            <a:ext cx="121920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64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p64:notes"/>
          <p:cNvSpPr/>
          <p:nvPr>
            <p:ph idx="2" type="sldImg"/>
          </p:nvPr>
        </p:nvSpPr>
        <p:spPr>
          <a:xfrm>
            <a:off x="-952500" y="1371600"/>
            <a:ext cx="121920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65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Google Shape;480;p65:notes"/>
          <p:cNvSpPr/>
          <p:nvPr>
            <p:ph idx="2" type="sldImg"/>
          </p:nvPr>
        </p:nvSpPr>
        <p:spPr>
          <a:xfrm>
            <a:off x="-952500" y="1371600"/>
            <a:ext cx="121920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66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9" name="Google Shape;489;p66:notes"/>
          <p:cNvSpPr/>
          <p:nvPr>
            <p:ph idx="2" type="sldImg"/>
          </p:nvPr>
        </p:nvSpPr>
        <p:spPr>
          <a:xfrm>
            <a:off x="-952500" y="1371600"/>
            <a:ext cx="121920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67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67:notes"/>
          <p:cNvSpPr/>
          <p:nvPr>
            <p:ph idx="2" type="sldImg"/>
          </p:nvPr>
        </p:nvSpPr>
        <p:spPr>
          <a:xfrm>
            <a:off x="-952500" y="1371600"/>
            <a:ext cx="121920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68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p68:notes"/>
          <p:cNvSpPr/>
          <p:nvPr>
            <p:ph idx="2" type="sldImg"/>
          </p:nvPr>
        </p:nvSpPr>
        <p:spPr>
          <a:xfrm>
            <a:off x="-952500" y="1371600"/>
            <a:ext cx="121920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8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28:notes"/>
          <p:cNvSpPr/>
          <p:nvPr>
            <p:ph idx="2" type="sldImg"/>
          </p:nvPr>
        </p:nvSpPr>
        <p:spPr>
          <a:xfrm>
            <a:off x="-952500" y="1371600"/>
            <a:ext cx="121920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69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" name="Google Shape;507;p69:notes"/>
          <p:cNvSpPr/>
          <p:nvPr>
            <p:ph idx="2" type="sldImg"/>
          </p:nvPr>
        </p:nvSpPr>
        <p:spPr>
          <a:xfrm>
            <a:off x="-952500" y="1371600"/>
            <a:ext cx="121920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70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p70:notes"/>
          <p:cNvSpPr/>
          <p:nvPr>
            <p:ph idx="2" type="sldImg"/>
          </p:nvPr>
        </p:nvSpPr>
        <p:spPr>
          <a:xfrm>
            <a:off x="-952500" y="1371600"/>
            <a:ext cx="121920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307a112a049_1_92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9" name="Google Shape;519;g307a112a049_1_92:notes"/>
          <p:cNvSpPr/>
          <p:nvPr>
            <p:ph idx="2" type="sldImg"/>
          </p:nvPr>
        </p:nvSpPr>
        <p:spPr>
          <a:xfrm>
            <a:off x="-952500" y="1371600"/>
            <a:ext cx="121920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71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5" name="Google Shape;525;p71:notes"/>
          <p:cNvSpPr/>
          <p:nvPr>
            <p:ph idx="2" type="sldImg"/>
          </p:nvPr>
        </p:nvSpPr>
        <p:spPr>
          <a:xfrm>
            <a:off x="-952500" y="1371600"/>
            <a:ext cx="121920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307a112a049_1_103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" name="Google Shape;531;g307a112a049_1_103:notes"/>
          <p:cNvSpPr/>
          <p:nvPr>
            <p:ph idx="2" type="sldImg"/>
          </p:nvPr>
        </p:nvSpPr>
        <p:spPr>
          <a:xfrm>
            <a:off x="-952500" y="1371600"/>
            <a:ext cx="121920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72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7" name="Google Shape;537;p72:notes"/>
          <p:cNvSpPr/>
          <p:nvPr>
            <p:ph idx="2" type="sldImg"/>
          </p:nvPr>
        </p:nvSpPr>
        <p:spPr>
          <a:xfrm>
            <a:off x="-952500" y="1371600"/>
            <a:ext cx="121920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307a112a049_1_109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g307a112a049_1_109:notes"/>
          <p:cNvSpPr/>
          <p:nvPr>
            <p:ph idx="2" type="sldImg"/>
          </p:nvPr>
        </p:nvSpPr>
        <p:spPr>
          <a:xfrm>
            <a:off x="-952500" y="1371600"/>
            <a:ext cx="121920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73:notes"/>
          <p:cNvSpPr/>
          <p:nvPr>
            <p:ph idx="2" type="sldImg"/>
          </p:nvPr>
        </p:nvSpPr>
        <p:spPr>
          <a:xfrm>
            <a:off x="-1166813" y="0"/>
            <a:ext cx="5334001" cy="30003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49" name="Google Shape;549;p73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0" name="Google Shape;550;p73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74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5" name="Google Shape;555;p74:notes"/>
          <p:cNvSpPr/>
          <p:nvPr>
            <p:ph idx="2" type="sldImg"/>
          </p:nvPr>
        </p:nvSpPr>
        <p:spPr>
          <a:xfrm>
            <a:off x="-952500" y="1371600"/>
            <a:ext cx="121920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75:notes"/>
          <p:cNvSpPr/>
          <p:nvPr>
            <p:ph idx="2" type="sldImg"/>
          </p:nvPr>
        </p:nvSpPr>
        <p:spPr>
          <a:xfrm>
            <a:off x="-1166813" y="0"/>
            <a:ext cx="5334001" cy="30003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61" name="Google Shape;561;p75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2" name="Google Shape;562;p75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9:notes"/>
          <p:cNvSpPr/>
          <p:nvPr>
            <p:ph idx="2" type="sldImg"/>
          </p:nvPr>
        </p:nvSpPr>
        <p:spPr>
          <a:xfrm>
            <a:off x="-1166813" y="0"/>
            <a:ext cx="5334001" cy="30003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13" name="Google Shape;213;p29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" name="Google Shape;214;p29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76:notes"/>
          <p:cNvSpPr/>
          <p:nvPr>
            <p:ph idx="2" type="sldImg"/>
          </p:nvPr>
        </p:nvSpPr>
        <p:spPr>
          <a:xfrm>
            <a:off x="-1166813" y="0"/>
            <a:ext cx="5334001" cy="30003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68" name="Google Shape;568;p76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9" name="Google Shape;569;p76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77:notes"/>
          <p:cNvSpPr/>
          <p:nvPr>
            <p:ph idx="2" type="sldImg"/>
          </p:nvPr>
        </p:nvSpPr>
        <p:spPr>
          <a:xfrm>
            <a:off x="-1166813" y="0"/>
            <a:ext cx="5334001" cy="30003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75" name="Google Shape;575;p77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6" name="Google Shape;576;p77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7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2" name="Google Shape;582;p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79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7" name="Google Shape;587;p79:notes"/>
          <p:cNvSpPr/>
          <p:nvPr>
            <p:ph idx="2" type="sldImg"/>
          </p:nvPr>
        </p:nvSpPr>
        <p:spPr>
          <a:xfrm>
            <a:off x="-952500" y="1371600"/>
            <a:ext cx="121920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80:notes"/>
          <p:cNvSpPr/>
          <p:nvPr>
            <p:ph idx="2" type="sldImg"/>
          </p:nvPr>
        </p:nvSpPr>
        <p:spPr>
          <a:xfrm>
            <a:off x="-1166813" y="0"/>
            <a:ext cx="5334001" cy="30003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93" name="Google Shape;593;p80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4" name="Google Shape;594;p80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81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9" name="Google Shape;599;p81:notes"/>
          <p:cNvSpPr/>
          <p:nvPr>
            <p:ph idx="2" type="sldImg"/>
          </p:nvPr>
        </p:nvSpPr>
        <p:spPr>
          <a:xfrm>
            <a:off x="-952500" y="1371600"/>
            <a:ext cx="121920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10:notes"/>
          <p:cNvSpPr/>
          <p:nvPr>
            <p:ph idx="2" type="sldImg"/>
          </p:nvPr>
        </p:nvSpPr>
        <p:spPr>
          <a:xfrm>
            <a:off x="-1166813" y="0"/>
            <a:ext cx="5334001" cy="30003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12" name="Google Shape;612;p10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3" name="Google Shape;613;p10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0:notes"/>
          <p:cNvSpPr/>
          <p:nvPr>
            <p:ph idx="2" type="sldImg"/>
          </p:nvPr>
        </p:nvSpPr>
        <p:spPr>
          <a:xfrm>
            <a:off x="-1166813" y="0"/>
            <a:ext cx="5334001" cy="30003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0" name="Google Shape;220;p30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" name="Google Shape;221;p30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1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31:notes"/>
          <p:cNvSpPr/>
          <p:nvPr>
            <p:ph idx="2" type="sldImg"/>
          </p:nvPr>
        </p:nvSpPr>
        <p:spPr>
          <a:xfrm>
            <a:off x="-952500" y="1371600"/>
            <a:ext cx="121920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2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32:notes"/>
          <p:cNvSpPr/>
          <p:nvPr>
            <p:ph idx="2" type="sldImg"/>
          </p:nvPr>
        </p:nvSpPr>
        <p:spPr>
          <a:xfrm>
            <a:off x="-952500" y="1371600"/>
            <a:ext cx="121920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12"/>
          <p:cNvSpPr txBox="1"/>
          <p:nvPr>
            <p:ph type="title"/>
          </p:nvPr>
        </p:nvSpPr>
        <p:spPr>
          <a:xfrm>
            <a:off x="1257302" y="3985834"/>
            <a:ext cx="15773400" cy="19891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preencoded.png" id="9" name="Google Shape;9;p12"/>
          <p:cNvPicPr preferRelativeResize="0"/>
          <p:nvPr/>
        </p:nvPicPr>
        <p:blipFill rotWithShape="1">
          <a:blip r:embed="rId2">
            <a:alphaModFix/>
          </a:blip>
          <a:srcRect b="0" l="9423" r="3055" t="0"/>
          <a:stretch/>
        </p:blipFill>
        <p:spPr>
          <a:xfrm rot="-5400000">
            <a:off x="10763278" y="2762278"/>
            <a:ext cx="10287002" cy="47624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93"/>
          <p:cNvSpPr txBox="1"/>
          <p:nvPr>
            <p:ph type="title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6201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" name="Google Shape;36;p93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" name="Google Shape;37;p93"/>
          <p:cNvSpPr txBox="1"/>
          <p:nvPr>
            <p:ph idx="11" type="ftr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" name="Google Shape;38;p93"/>
          <p:cNvSpPr txBox="1"/>
          <p:nvPr>
            <p:ph idx="10" type="dt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" name="Google Shape;39;p93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6"/>
          <p:cNvSpPr txBox="1"/>
          <p:nvPr>
            <p:ph idx="10" type="dt"/>
          </p:nvPr>
        </p:nvSpPr>
        <p:spPr>
          <a:xfrm>
            <a:off x="1257301" y="9534526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" name="Google Shape;47;p86"/>
          <p:cNvSpPr txBox="1"/>
          <p:nvPr>
            <p:ph idx="11" type="ftr"/>
          </p:nvPr>
        </p:nvSpPr>
        <p:spPr>
          <a:xfrm>
            <a:off x="6057902" y="9534526"/>
            <a:ext cx="6172200" cy="5476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8" name="Google Shape;48;p86"/>
          <p:cNvSpPr txBox="1"/>
          <p:nvPr>
            <p:ph idx="12" type="sldNum"/>
          </p:nvPr>
        </p:nvSpPr>
        <p:spPr>
          <a:xfrm>
            <a:off x="12915901" y="9534526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7"/>
          <p:cNvSpPr txBox="1"/>
          <p:nvPr>
            <p:ph type="title"/>
          </p:nvPr>
        </p:nvSpPr>
        <p:spPr>
          <a:xfrm>
            <a:off x="1257302" y="3985834"/>
            <a:ext cx="15773400" cy="19891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descr="preencoded.png" id="51" name="Google Shape;51;p87"/>
          <p:cNvPicPr preferRelativeResize="0"/>
          <p:nvPr/>
        </p:nvPicPr>
        <p:blipFill rotWithShape="1">
          <a:blip r:embed="rId2">
            <a:alphaModFix/>
          </a:blip>
          <a:srcRect b="0" l="9423" r="3055" t="0"/>
          <a:stretch/>
        </p:blipFill>
        <p:spPr>
          <a:xfrm rot="-5400000">
            <a:off x="10763278" y="2762278"/>
            <a:ext cx="10287002" cy="47624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94"/>
          <p:cNvSpPr txBox="1"/>
          <p:nvPr>
            <p:ph type="ctrTitle"/>
          </p:nvPr>
        </p:nvSpPr>
        <p:spPr>
          <a:xfrm>
            <a:off x="2286000" y="1684338"/>
            <a:ext cx="13716000" cy="358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94"/>
          <p:cNvSpPr txBox="1"/>
          <p:nvPr>
            <p:ph idx="1" type="subTitle"/>
          </p:nvPr>
        </p:nvSpPr>
        <p:spPr>
          <a:xfrm>
            <a:off x="2286000" y="5403851"/>
            <a:ext cx="13716000" cy="2482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99"/>
              <a:buFont typeface="Arial"/>
              <a:buNone/>
              <a:defRPr b="0" i="0" sz="19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1"/>
              <a:buFont typeface="Arial"/>
              <a:buNone/>
              <a:defRPr b="0" i="0" sz="160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1"/>
              <a:buFont typeface="Arial"/>
              <a:buNone/>
              <a:defRPr b="0" i="0" sz="160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1"/>
              <a:buFont typeface="Arial"/>
              <a:buNone/>
              <a:defRPr b="0" i="0" sz="160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1"/>
              <a:buFont typeface="Arial"/>
              <a:buNone/>
              <a:defRPr b="0" i="0" sz="160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1"/>
              <a:buFont typeface="Arial"/>
              <a:buNone/>
              <a:defRPr b="0" i="0" sz="160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1"/>
              <a:buFont typeface="Arial"/>
              <a:buNone/>
              <a:defRPr b="0" i="0" sz="160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Google Shape;55;p94"/>
          <p:cNvSpPr txBox="1"/>
          <p:nvPr>
            <p:ph idx="10" type="dt"/>
          </p:nvPr>
        </p:nvSpPr>
        <p:spPr>
          <a:xfrm>
            <a:off x="1257301" y="9534526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" name="Google Shape;56;p94"/>
          <p:cNvSpPr txBox="1"/>
          <p:nvPr>
            <p:ph idx="11" type="ftr"/>
          </p:nvPr>
        </p:nvSpPr>
        <p:spPr>
          <a:xfrm>
            <a:off x="6057902" y="9534526"/>
            <a:ext cx="6172200" cy="5476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" name="Google Shape;57;p94"/>
          <p:cNvSpPr txBox="1"/>
          <p:nvPr>
            <p:ph idx="12" type="sldNum"/>
          </p:nvPr>
        </p:nvSpPr>
        <p:spPr>
          <a:xfrm>
            <a:off x="12915901" y="9534526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5"/>
          <p:cNvSpPr txBox="1"/>
          <p:nvPr>
            <p:ph type="title"/>
          </p:nvPr>
        </p:nvSpPr>
        <p:spPr>
          <a:xfrm>
            <a:off x="1257302" y="547690"/>
            <a:ext cx="15773400" cy="19891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5"/>
          <p:cNvSpPr txBox="1"/>
          <p:nvPr>
            <p:ph idx="1" type="body"/>
          </p:nvPr>
        </p:nvSpPr>
        <p:spPr>
          <a:xfrm>
            <a:off x="1257302" y="2738438"/>
            <a:ext cx="15773400" cy="6527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63" lvl="0" marL="457200" marR="0" rtl="0" algn="l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chemeClr val="dk1"/>
              </a:buClr>
              <a:buSzPts val="2801"/>
              <a:buFont typeface="Arial"/>
              <a:buChar char="•"/>
              <a:defRPr b="0" i="0" sz="280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536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99"/>
              <a:buFont typeface="Arial"/>
              <a:buChar char="•"/>
              <a:defRPr b="0" i="0" sz="19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1" name="Google Shape;61;p95"/>
          <p:cNvSpPr txBox="1"/>
          <p:nvPr>
            <p:ph idx="10" type="dt"/>
          </p:nvPr>
        </p:nvSpPr>
        <p:spPr>
          <a:xfrm>
            <a:off x="1257301" y="9534526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" name="Google Shape;62;p95"/>
          <p:cNvSpPr txBox="1"/>
          <p:nvPr>
            <p:ph idx="11" type="ftr"/>
          </p:nvPr>
        </p:nvSpPr>
        <p:spPr>
          <a:xfrm>
            <a:off x="6057902" y="9534526"/>
            <a:ext cx="6172200" cy="5476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3" name="Google Shape;63;p95"/>
          <p:cNvSpPr txBox="1"/>
          <p:nvPr>
            <p:ph idx="12" type="sldNum"/>
          </p:nvPr>
        </p:nvSpPr>
        <p:spPr>
          <a:xfrm>
            <a:off x="12915901" y="9534526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96"/>
          <p:cNvSpPr txBox="1"/>
          <p:nvPr>
            <p:ph type="title"/>
          </p:nvPr>
        </p:nvSpPr>
        <p:spPr>
          <a:xfrm>
            <a:off x="1247776" y="2565401"/>
            <a:ext cx="15773400" cy="427831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96"/>
          <p:cNvSpPr txBox="1"/>
          <p:nvPr>
            <p:ph idx="1" type="body"/>
          </p:nvPr>
        </p:nvSpPr>
        <p:spPr>
          <a:xfrm>
            <a:off x="1247776" y="6884988"/>
            <a:ext cx="15773400" cy="22494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999"/>
              <a:buFont typeface="Arial"/>
              <a:buNone/>
              <a:defRPr b="0" i="0" sz="1999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1"/>
              <a:buFont typeface="Arial"/>
              <a:buNone/>
              <a:defRPr b="0" i="0" sz="1601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1"/>
              <a:buFont typeface="Arial"/>
              <a:buNone/>
              <a:defRPr b="0" i="0" sz="1601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1"/>
              <a:buFont typeface="Arial"/>
              <a:buNone/>
              <a:defRPr b="0" i="0" sz="1601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1"/>
              <a:buFont typeface="Arial"/>
              <a:buNone/>
              <a:defRPr b="0" i="0" sz="1601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1"/>
              <a:buFont typeface="Arial"/>
              <a:buNone/>
              <a:defRPr b="0" i="0" sz="1601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1"/>
              <a:buFont typeface="Arial"/>
              <a:buNone/>
              <a:defRPr b="0" i="0" sz="1601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" name="Google Shape;67;p96"/>
          <p:cNvSpPr txBox="1"/>
          <p:nvPr>
            <p:ph idx="10" type="dt"/>
          </p:nvPr>
        </p:nvSpPr>
        <p:spPr>
          <a:xfrm>
            <a:off x="1257301" y="9534526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8" name="Google Shape;68;p96"/>
          <p:cNvSpPr txBox="1"/>
          <p:nvPr>
            <p:ph idx="11" type="ftr"/>
          </p:nvPr>
        </p:nvSpPr>
        <p:spPr>
          <a:xfrm>
            <a:off x="6057902" y="9534526"/>
            <a:ext cx="6172200" cy="5476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9" name="Google Shape;69;p96"/>
          <p:cNvSpPr txBox="1"/>
          <p:nvPr>
            <p:ph idx="12" type="sldNum"/>
          </p:nvPr>
        </p:nvSpPr>
        <p:spPr>
          <a:xfrm>
            <a:off x="12915901" y="9534526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97"/>
          <p:cNvSpPr txBox="1"/>
          <p:nvPr>
            <p:ph type="title"/>
          </p:nvPr>
        </p:nvSpPr>
        <p:spPr>
          <a:xfrm>
            <a:off x="1257302" y="547690"/>
            <a:ext cx="15773400" cy="19891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97"/>
          <p:cNvSpPr txBox="1"/>
          <p:nvPr>
            <p:ph idx="1" type="body"/>
          </p:nvPr>
        </p:nvSpPr>
        <p:spPr>
          <a:xfrm>
            <a:off x="1257299" y="2738438"/>
            <a:ext cx="7810501" cy="6527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63" lvl="0" marL="457200" marR="0" rtl="0" algn="l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chemeClr val="dk1"/>
              </a:buClr>
              <a:buSzPts val="2801"/>
              <a:buFont typeface="Arial"/>
              <a:buChar char="•"/>
              <a:defRPr b="0" i="0" sz="280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536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99"/>
              <a:buFont typeface="Arial"/>
              <a:buChar char="•"/>
              <a:defRPr b="0" i="0" sz="19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" name="Google Shape;73;p97"/>
          <p:cNvSpPr txBox="1"/>
          <p:nvPr>
            <p:ph idx="2" type="body"/>
          </p:nvPr>
        </p:nvSpPr>
        <p:spPr>
          <a:xfrm>
            <a:off x="9220200" y="2738438"/>
            <a:ext cx="7810501" cy="6527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63" lvl="0" marL="457200" marR="0" rtl="0" algn="l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chemeClr val="dk1"/>
              </a:buClr>
              <a:buSzPts val="2801"/>
              <a:buFont typeface="Arial"/>
              <a:buChar char="•"/>
              <a:defRPr b="0" i="0" sz="280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536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99"/>
              <a:buFont typeface="Arial"/>
              <a:buChar char="•"/>
              <a:defRPr b="0" i="0" sz="19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" name="Google Shape;74;p97"/>
          <p:cNvSpPr txBox="1"/>
          <p:nvPr>
            <p:ph idx="10" type="dt"/>
          </p:nvPr>
        </p:nvSpPr>
        <p:spPr>
          <a:xfrm>
            <a:off x="1257301" y="9534526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5" name="Google Shape;75;p97"/>
          <p:cNvSpPr txBox="1"/>
          <p:nvPr>
            <p:ph idx="11" type="ftr"/>
          </p:nvPr>
        </p:nvSpPr>
        <p:spPr>
          <a:xfrm>
            <a:off x="6057902" y="9534526"/>
            <a:ext cx="6172200" cy="5476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6" name="Google Shape;76;p97"/>
          <p:cNvSpPr txBox="1"/>
          <p:nvPr>
            <p:ph idx="12" type="sldNum"/>
          </p:nvPr>
        </p:nvSpPr>
        <p:spPr>
          <a:xfrm>
            <a:off x="12915901" y="9534526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98"/>
          <p:cNvSpPr txBox="1"/>
          <p:nvPr>
            <p:ph type="title"/>
          </p:nvPr>
        </p:nvSpPr>
        <p:spPr>
          <a:xfrm>
            <a:off x="1260475" y="547690"/>
            <a:ext cx="15773400" cy="19891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98"/>
          <p:cNvSpPr txBox="1"/>
          <p:nvPr>
            <p:ph idx="1" type="body"/>
          </p:nvPr>
        </p:nvSpPr>
        <p:spPr>
          <a:xfrm>
            <a:off x="1260475" y="2522538"/>
            <a:ext cx="7735889" cy="12350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99"/>
              <a:buFont typeface="Arial"/>
              <a:buNone/>
              <a:defRPr b="1" i="0" sz="19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1"/>
              <a:buFont typeface="Arial"/>
              <a:buNone/>
              <a:defRPr b="1" i="0" sz="160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1"/>
              <a:buFont typeface="Arial"/>
              <a:buNone/>
              <a:defRPr b="1" i="0" sz="160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1"/>
              <a:buFont typeface="Arial"/>
              <a:buNone/>
              <a:defRPr b="1" i="0" sz="160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1"/>
              <a:buFont typeface="Arial"/>
              <a:buNone/>
              <a:defRPr b="1" i="0" sz="160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1"/>
              <a:buFont typeface="Arial"/>
              <a:buNone/>
              <a:defRPr b="1" i="0" sz="160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1"/>
              <a:buFont typeface="Arial"/>
              <a:buNone/>
              <a:defRPr b="1" i="0" sz="160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0" name="Google Shape;80;p98"/>
          <p:cNvSpPr txBox="1"/>
          <p:nvPr>
            <p:ph idx="2" type="body"/>
          </p:nvPr>
        </p:nvSpPr>
        <p:spPr>
          <a:xfrm>
            <a:off x="1260475" y="3757615"/>
            <a:ext cx="7735889" cy="55276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63" lvl="0" marL="457200" marR="0" rtl="0" algn="l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chemeClr val="dk1"/>
              </a:buClr>
              <a:buSzPts val="2801"/>
              <a:buFont typeface="Arial"/>
              <a:buChar char="•"/>
              <a:defRPr b="0" i="0" sz="280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536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99"/>
              <a:buFont typeface="Arial"/>
              <a:buChar char="•"/>
              <a:defRPr b="0" i="0" sz="19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1" name="Google Shape;81;p98"/>
          <p:cNvSpPr txBox="1"/>
          <p:nvPr>
            <p:ph idx="3" type="body"/>
          </p:nvPr>
        </p:nvSpPr>
        <p:spPr>
          <a:xfrm>
            <a:off x="9258301" y="2522538"/>
            <a:ext cx="7775575" cy="12350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99"/>
              <a:buFont typeface="Arial"/>
              <a:buNone/>
              <a:defRPr b="1" i="0" sz="19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1"/>
              <a:buFont typeface="Arial"/>
              <a:buNone/>
              <a:defRPr b="1" i="0" sz="160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1"/>
              <a:buFont typeface="Arial"/>
              <a:buNone/>
              <a:defRPr b="1" i="0" sz="160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1"/>
              <a:buFont typeface="Arial"/>
              <a:buNone/>
              <a:defRPr b="1" i="0" sz="160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1"/>
              <a:buFont typeface="Arial"/>
              <a:buNone/>
              <a:defRPr b="1" i="0" sz="160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1"/>
              <a:buFont typeface="Arial"/>
              <a:buNone/>
              <a:defRPr b="1" i="0" sz="160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1"/>
              <a:buFont typeface="Arial"/>
              <a:buNone/>
              <a:defRPr b="1" i="0" sz="160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" name="Google Shape;82;p98"/>
          <p:cNvSpPr txBox="1"/>
          <p:nvPr>
            <p:ph idx="4" type="body"/>
          </p:nvPr>
        </p:nvSpPr>
        <p:spPr>
          <a:xfrm>
            <a:off x="9258301" y="3757615"/>
            <a:ext cx="7775575" cy="55276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63" lvl="0" marL="457200" marR="0" rtl="0" algn="l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chemeClr val="dk1"/>
              </a:buClr>
              <a:buSzPts val="2801"/>
              <a:buFont typeface="Arial"/>
              <a:buChar char="•"/>
              <a:defRPr b="0" i="0" sz="280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536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99"/>
              <a:buFont typeface="Arial"/>
              <a:buChar char="•"/>
              <a:defRPr b="0" i="0" sz="19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3" name="Google Shape;83;p98"/>
          <p:cNvSpPr txBox="1"/>
          <p:nvPr>
            <p:ph idx="10" type="dt"/>
          </p:nvPr>
        </p:nvSpPr>
        <p:spPr>
          <a:xfrm>
            <a:off x="1257301" y="9534526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4" name="Google Shape;84;p98"/>
          <p:cNvSpPr txBox="1"/>
          <p:nvPr>
            <p:ph idx="11" type="ftr"/>
          </p:nvPr>
        </p:nvSpPr>
        <p:spPr>
          <a:xfrm>
            <a:off x="6057902" y="9534526"/>
            <a:ext cx="6172200" cy="5476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5" name="Google Shape;85;p98"/>
          <p:cNvSpPr txBox="1"/>
          <p:nvPr>
            <p:ph idx="12" type="sldNum"/>
          </p:nvPr>
        </p:nvSpPr>
        <p:spPr>
          <a:xfrm>
            <a:off x="12915901" y="9534526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99"/>
          <p:cNvSpPr txBox="1"/>
          <p:nvPr>
            <p:ph type="title"/>
          </p:nvPr>
        </p:nvSpPr>
        <p:spPr>
          <a:xfrm>
            <a:off x="1257302" y="547690"/>
            <a:ext cx="15773400" cy="19891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99"/>
          <p:cNvSpPr txBox="1"/>
          <p:nvPr>
            <p:ph idx="10" type="dt"/>
          </p:nvPr>
        </p:nvSpPr>
        <p:spPr>
          <a:xfrm>
            <a:off x="1257301" y="9534526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9" name="Google Shape;89;p99"/>
          <p:cNvSpPr txBox="1"/>
          <p:nvPr>
            <p:ph idx="11" type="ftr"/>
          </p:nvPr>
        </p:nvSpPr>
        <p:spPr>
          <a:xfrm>
            <a:off x="6057902" y="9534526"/>
            <a:ext cx="6172200" cy="5476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0" name="Google Shape;90;p99"/>
          <p:cNvSpPr txBox="1"/>
          <p:nvPr>
            <p:ph idx="12" type="sldNum"/>
          </p:nvPr>
        </p:nvSpPr>
        <p:spPr>
          <a:xfrm>
            <a:off x="12915901" y="9534526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00"/>
          <p:cNvSpPr txBox="1"/>
          <p:nvPr>
            <p:ph type="title"/>
          </p:nvPr>
        </p:nvSpPr>
        <p:spPr>
          <a:xfrm>
            <a:off x="1260477" y="685800"/>
            <a:ext cx="5897562" cy="24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99"/>
              <a:buFont typeface="Arial"/>
              <a:buNone/>
              <a:defRPr sz="3199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100"/>
          <p:cNvSpPr txBox="1"/>
          <p:nvPr>
            <p:ph idx="1" type="body"/>
          </p:nvPr>
        </p:nvSpPr>
        <p:spPr>
          <a:xfrm>
            <a:off x="7775576" y="1481140"/>
            <a:ext cx="9258301" cy="73104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736" lvl="0" marL="457200" marR="0" rtl="0" algn="l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chemeClr val="dk1"/>
              </a:buClr>
              <a:buSzPts val="3199"/>
              <a:buFont typeface="Arial"/>
              <a:buChar char="•"/>
              <a:defRPr b="0" i="0" sz="31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63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1"/>
              <a:buFont typeface="Arial"/>
              <a:buChar char="•"/>
              <a:defRPr b="0" i="0" sz="280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536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99"/>
              <a:buFont typeface="Arial"/>
              <a:buChar char="•"/>
              <a:defRPr b="0" i="0" sz="19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536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99"/>
              <a:buFont typeface="Arial"/>
              <a:buChar char="•"/>
              <a:defRPr b="0" i="0" sz="19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536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99"/>
              <a:buFont typeface="Arial"/>
              <a:buChar char="•"/>
              <a:defRPr b="0" i="0" sz="19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536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99"/>
              <a:buFont typeface="Arial"/>
              <a:buChar char="•"/>
              <a:defRPr b="0" i="0" sz="19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536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99"/>
              <a:buFont typeface="Arial"/>
              <a:buChar char="•"/>
              <a:defRPr b="0" i="0" sz="19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536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99"/>
              <a:buFont typeface="Arial"/>
              <a:buChar char="•"/>
              <a:defRPr b="0" i="0" sz="19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" name="Google Shape;94;p100"/>
          <p:cNvSpPr txBox="1"/>
          <p:nvPr>
            <p:ph idx="2" type="body"/>
          </p:nvPr>
        </p:nvSpPr>
        <p:spPr>
          <a:xfrm>
            <a:off x="1260477" y="3086101"/>
            <a:ext cx="5897562" cy="57181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chemeClr val="dk1"/>
              </a:buClr>
              <a:buSzPts val="1601"/>
              <a:buFont typeface="Arial"/>
              <a:buNone/>
              <a:defRPr b="0" i="0" sz="160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99"/>
              <a:buFont typeface="Arial"/>
              <a:buNone/>
              <a:defRPr b="0" i="0" sz="13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1"/>
              <a:buFont typeface="Arial"/>
              <a:buNone/>
              <a:defRPr b="0" i="0" sz="100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1"/>
              <a:buFont typeface="Arial"/>
              <a:buNone/>
              <a:defRPr b="0" i="0" sz="100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1"/>
              <a:buFont typeface="Arial"/>
              <a:buNone/>
              <a:defRPr b="0" i="0" sz="100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1"/>
              <a:buFont typeface="Arial"/>
              <a:buNone/>
              <a:defRPr b="0" i="0" sz="100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1"/>
              <a:buFont typeface="Arial"/>
              <a:buNone/>
              <a:defRPr b="0" i="0" sz="100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1"/>
              <a:buFont typeface="Arial"/>
              <a:buNone/>
              <a:defRPr b="0" i="0" sz="100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" name="Google Shape;95;p100"/>
          <p:cNvSpPr txBox="1"/>
          <p:nvPr>
            <p:ph idx="10" type="dt"/>
          </p:nvPr>
        </p:nvSpPr>
        <p:spPr>
          <a:xfrm>
            <a:off x="1257301" y="9534526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00"/>
          <p:cNvSpPr txBox="1"/>
          <p:nvPr>
            <p:ph idx="11" type="ftr"/>
          </p:nvPr>
        </p:nvSpPr>
        <p:spPr>
          <a:xfrm>
            <a:off x="6057902" y="9534526"/>
            <a:ext cx="6172200" cy="5476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00"/>
          <p:cNvSpPr txBox="1"/>
          <p:nvPr>
            <p:ph idx="12" type="sldNum"/>
          </p:nvPr>
        </p:nvSpPr>
        <p:spPr>
          <a:xfrm>
            <a:off x="12915901" y="9534526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1_DEFAULT">
    <p:bg>
      <p:bgPr>
        <a:solidFill>
          <a:schemeClr val="lt1"/>
        </a:solidFill>
      </p:bgPr>
    </p:bg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1" name="Google Shape;11;p82"/>
          <p:cNvPicPr preferRelativeResize="0"/>
          <p:nvPr/>
        </p:nvPicPr>
        <p:blipFill rotWithShape="1">
          <a:blip r:embed="rId2">
            <a:alphaModFix/>
          </a:blip>
          <a:srcRect b="0" l="9423" r="3055" t="0"/>
          <a:stretch/>
        </p:blipFill>
        <p:spPr>
          <a:xfrm rot="-5400000">
            <a:off x="10763278" y="2762278"/>
            <a:ext cx="10287002" cy="47624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01"/>
          <p:cNvSpPr txBox="1"/>
          <p:nvPr>
            <p:ph type="title"/>
          </p:nvPr>
        </p:nvSpPr>
        <p:spPr>
          <a:xfrm>
            <a:off x="1260477" y="685800"/>
            <a:ext cx="5897562" cy="24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99"/>
              <a:buFont typeface="Arial"/>
              <a:buNone/>
              <a:defRPr sz="3199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101"/>
          <p:cNvSpPr/>
          <p:nvPr>
            <p:ph idx="2" type="pic"/>
          </p:nvPr>
        </p:nvSpPr>
        <p:spPr>
          <a:xfrm>
            <a:off x="7775576" y="1481140"/>
            <a:ext cx="9258301" cy="7310438"/>
          </a:xfrm>
          <a:prstGeom prst="rect">
            <a:avLst/>
          </a:prstGeom>
          <a:noFill/>
          <a:ln>
            <a:noFill/>
          </a:ln>
        </p:spPr>
      </p:sp>
      <p:sp>
        <p:nvSpPr>
          <p:cNvPr id="101" name="Google Shape;101;p101"/>
          <p:cNvSpPr txBox="1"/>
          <p:nvPr>
            <p:ph idx="1" type="body"/>
          </p:nvPr>
        </p:nvSpPr>
        <p:spPr>
          <a:xfrm>
            <a:off x="1260477" y="3086101"/>
            <a:ext cx="5897562" cy="57181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chemeClr val="dk1"/>
              </a:buClr>
              <a:buSzPts val="1601"/>
              <a:buFont typeface="Arial"/>
              <a:buNone/>
              <a:defRPr b="0" i="0" sz="160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99"/>
              <a:buFont typeface="Arial"/>
              <a:buNone/>
              <a:defRPr b="0" i="0" sz="13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1"/>
              <a:buFont typeface="Arial"/>
              <a:buNone/>
              <a:defRPr b="0" i="0" sz="100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1"/>
              <a:buFont typeface="Arial"/>
              <a:buNone/>
              <a:defRPr b="0" i="0" sz="100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1"/>
              <a:buFont typeface="Arial"/>
              <a:buNone/>
              <a:defRPr b="0" i="0" sz="100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1"/>
              <a:buFont typeface="Arial"/>
              <a:buNone/>
              <a:defRPr b="0" i="0" sz="100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1"/>
              <a:buFont typeface="Arial"/>
              <a:buNone/>
              <a:defRPr b="0" i="0" sz="100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1"/>
              <a:buFont typeface="Arial"/>
              <a:buNone/>
              <a:defRPr b="0" i="0" sz="100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2" name="Google Shape;102;p101"/>
          <p:cNvSpPr txBox="1"/>
          <p:nvPr>
            <p:ph idx="10" type="dt"/>
          </p:nvPr>
        </p:nvSpPr>
        <p:spPr>
          <a:xfrm>
            <a:off x="1257301" y="9534526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" name="Google Shape;103;p101"/>
          <p:cNvSpPr txBox="1"/>
          <p:nvPr>
            <p:ph idx="11" type="ftr"/>
          </p:nvPr>
        </p:nvSpPr>
        <p:spPr>
          <a:xfrm>
            <a:off x="6057902" y="9534526"/>
            <a:ext cx="6172200" cy="5476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" name="Google Shape;104;p101"/>
          <p:cNvSpPr txBox="1"/>
          <p:nvPr>
            <p:ph idx="12" type="sldNum"/>
          </p:nvPr>
        </p:nvSpPr>
        <p:spPr>
          <a:xfrm>
            <a:off x="12915901" y="9534526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02"/>
          <p:cNvSpPr txBox="1"/>
          <p:nvPr>
            <p:ph type="title"/>
          </p:nvPr>
        </p:nvSpPr>
        <p:spPr>
          <a:xfrm>
            <a:off x="1257302" y="547690"/>
            <a:ext cx="15773400" cy="19891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102"/>
          <p:cNvSpPr txBox="1"/>
          <p:nvPr>
            <p:ph idx="1" type="body"/>
          </p:nvPr>
        </p:nvSpPr>
        <p:spPr>
          <a:xfrm rot="5400000">
            <a:off x="5880101" y="-1884361"/>
            <a:ext cx="6527801" cy="1577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63" lvl="0" marL="457200" marR="0" rtl="0" algn="l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chemeClr val="dk1"/>
              </a:buClr>
              <a:buSzPts val="2801"/>
              <a:buFont typeface="Arial"/>
              <a:buChar char="•"/>
              <a:defRPr b="0" i="0" sz="280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536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99"/>
              <a:buFont typeface="Arial"/>
              <a:buChar char="•"/>
              <a:defRPr b="0" i="0" sz="19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8" name="Google Shape;108;p102"/>
          <p:cNvSpPr txBox="1"/>
          <p:nvPr>
            <p:ph idx="10" type="dt"/>
          </p:nvPr>
        </p:nvSpPr>
        <p:spPr>
          <a:xfrm>
            <a:off x="1257301" y="9534526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" name="Google Shape;109;p102"/>
          <p:cNvSpPr txBox="1"/>
          <p:nvPr>
            <p:ph idx="11" type="ftr"/>
          </p:nvPr>
        </p:nvSpPr>
        <p:spPr>
          <a:xfrm>
            <a:off x="6057902" y="9534526"/>
            <a:ext cx="6172200" cy="5476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" name="Google Shape;110;p102"/>
          <p:cNvSpPr txBox="1"/>
          <p:nvPr>
            <p:ph idx="12" type="sldNum"/>
          </p:nvPr>
        </p:nvSpPr>
        <p:spPr>
          <a:xfrm>
            <a:off x="12915901" y="9534526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03"/>
          <p:cNvSpPr txBox="1"/>
          <p:nvPr>
            <p:ph type="title"/>
          </p:nvPr>
        </p:nvSpPr>
        <p:spPr>
          <a:xfrm rot="5400000">
            <a:off x="10699750" y="2935288"/>
            <a:ext cx="8718551" cy="39433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103"/>
          <p:cNvSpPr txBox="1"/>
          <p:nvPr>
            <p:ph idx="1" type="body"/>
          </p:nvPr>
        </p:nvSpPr>
        <p:spPr>
          <a:xfrm rot="5400000">
            <a:off x="2736849" y="-931862"/>
            <a:ext cx="8718551" cy="116776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63" lvl="0" marL="457200" marR="0" rtl="0" algn="l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chemeClr val="dk1"/>
              </a:buClr>
              <a:buSzPts val="2801"/>
              <a:buFont typeface="Arial"/>
              <a:buChar char="•"/>
              <a:defRPr b="0" i="0" sz="280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536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99"/>
              <a:buFont typeface="Arial"/>
              <a:buChar char="•"/>
              <a:defRPr b="0" i="0" sz="19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4" name="Google Shape;114;p103"/>
          <p:cNvSpPr txBox="1"/>
          <p:nvPr>
            <p:ph idx="10" type="dt"/>
          </p:nvPr>
        </p:nvSpPr>
        <p:spPr>
          <a:xfrm>
            <a:off x="1257301" y="9534526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03"/>
          <p:cNvSpPr txBox="1"/>
          <p:nvPr>
            <p:ph idx="11" type="ftr"/>
          </p:nvPr>
        </p:nvSpPr>
        <p:spPr>
          <a:xfrm>
            <a:off x="6057902" y="9534526"/>
            <a:ext cx="6172200" cy="5476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6" name="Google Shape;116;p103"/>
          <p:cNvSpPr txBox="1"/>
          <p:nvPr>
            <p:ph idx="12" type="sldNum"/>
          </p:nvPr>
        </p:nvSpPr>
        <p:spPr>
          <a:xfrm>
            <a:off x="12915901" y="9534526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1_DEFAULT 2">
    <p:bg>
      <p:bgPr>
        <a:solidFill>
          <a:schemeClr val="lt1"/>
        </a:solidFill>
      </p:bgPr>
    </p:bg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3" name="Google Shape;13;p8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506191" y="5305425"/>
            <a:ext cx="6781809" cy="498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1_DEFAULT 3">
    <p:bg>
      <p:bgPr>
        <a:solidFill>
          <a:schemeClr val="lt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5" name="Google Shape;15;p8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506191" y="5305425"/>
            <a:ext cx="6781809" cy="498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84"/>
          <p:cNvSpPr txBox="1"/>
          <p:nvPr>
            <p:ph type="title"/>
          </p:nvPr>
        </p:nvSpPr>
        <p:spPr>
          <a:xfrm>
            <a:off x="1257300" y="547690"/>
            <a:ext cx="13702285" cy="19891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6401" u="none" cap="none" strike="noStrike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88"/>
          <p:cNvSpPr txBox="1"/>
          <p:nvPr>
            <p:ph idx="10" type="dt"/>
          </p:nvPr>
        </p:nvSpPr>
        <p:spPr>
          <a:xfrm>
            <a:off x="1257301" y="9534526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" name="Google Shape;19;p88"/>
          <p:cNvSpPr txBox="1"/>
          <p:nvPr>
            <p:ph idx="11" type="ftr"/>
          </p:nvPr>
        </p:nvSpPr>
        <p:spPr>
          <a:xfrm>
            <a:off x="6057902" y="9534526"/>
            <a:ext cx="6172200" cy="5476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" name="Google Shape;20;p88"/>
          <p:cNvSpPr txBox="1"/>
          <p:nvPr>
            <p:ph idx="12" type="sldNum"/>
          </p:nvPr>
        </p:nvSpPr>
        <p:spPr>
          <a:xfrm>
            <a:off x="12915901" y="9534526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1_DEFAULT 4">
    <p:bg>
      <p:bgPr>
        <a:solidFill>
          <a:schemeClr val="lt1"/>
        </a:solid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89"/>
          <p:cNvSpPr txBox="1"/>
          <p:nvPr>
            <p:ph type="title"/>
          </p:nvPr>
        </p:nvSpPr>
        <p:spPr>
          <a:xfrm>
            <a:off x="1257302" y="3985834"/>
            <a:ext cx="15773400" cy="19891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preencoded.png" id="23" name="Google Shape;23;p8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506191" y="5305425"/>
            <a:ext cx="6781809" cy="498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">
  <p:cSld name="Заголовок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90"/>
          <p:cNvSpPr txBox="1"/>
          <p:nvPr>
            <p:ph type="title"/>
          </p:nvPr>
        </p:nvSpPr>
        <p:spPr>
          <a:xfrm>
            <a:off x="1001101" y="661448"/>
            <a:ext cx="17041200" cy="21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Разделительный слайд">
  <p:cSld name="Разделительный слайд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91"/>
          <p:cNvSpPr txBox="1"/>
          <p:nvPr>
            <p:ph idx="12" type="sldNum"/>
          </p:nvPr>
        </p:nvSpPr>
        <p:spPr>
          <a:xfrm>
            <a:off x="16944917" y="9326435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999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999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999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999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999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999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999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999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999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8" name="Google Shape;28;p9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91"/>
          <p:cNvSpPr txBox="1"/>
          <p:nvPr>
            <p:ph type="title"/>
          </p:nvPr>
        </p:nvSpPr>
        <p:spPr>
          <a:xfrm>
            <a:off x="1302850" y="792788"/>
            <a:ext cx="15412200" cy="818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Font typeface="Arial"/>
              <a:buNone/>
              <a:defRPr b="0" i="0" sz="9201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0" i="0" sz="1000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0" i="0" sz="1000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0" i="0" sz="1000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0" i="0" sz="1000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0" i="0" sz="1000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0" i="0" sz="1000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0" i="0" sz="1000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0" i="0" sz="1000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92"/>
          <p:cNvSpPr txBox="1"/>
          <p:nvPr>
            <p:ph type="title"/>
          </p:nvPr>
        </p:nvSpPr>
        <p:spPr>
          <a:xfrm>
            <a:off x="1001101" y="661448"/>
            <a:ext cx="17041200" cy="21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" name="Google Shape;32;p92"/>
          <p:cNvSpPr txBox="1"/>
          <p:nvPr>
            <p:ph idx="1" type="body"/>
          </p:nvPr>
        </p:nvSpPr>
        <p:spPr>
          <a:xfrm>
            <a:off x="1001101" y="2852939"/>
            <a:ext cx="17041200" cy="68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23850" lvl="0" marL="4572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1150" lvl="1" marL="9144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○"/>
              <a:defRPr b="0" i="0" sz="25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1150" lvl="2" marL="13716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■"/>
              <a:defRPr b="0" i="0" sz="25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1150" lvl="3" marL="18288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  <a:defRPr b="0" i="0" sz="25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1150" lvl="4" marL="22860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○"/>
              <a:defRPr b="0" i="0" sz="25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1150" lvl="5" marL="27432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■"/>
              <a:defRPr b="0" i="0" sz="25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1150" lvl="6" marL="32004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  <a:defRPr b="0" i="0" sz="25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1150" lvl="7" marL="36576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○"/>
              <a:defRPr b="0" i="0" sz="25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1150" lvl="8" marL="41148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■"/>
              <a:defRPr b="0" i="0" sz="25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" name="Google Shape;33;p92"/>
          <p:cNvSpPr txBox="1"/>
          <p:nvPr>
            <p:ph idx="12" type="sldNum"/>
          </p:nvPr>
        </p:nvSpPr>
        <p:spPr>
          <a:xfrm>
            <a:off x="16944917" y="9326435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99"/>
              <a:buFont typeface="Arial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99"/>
              <a:buFont typeface="Arial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99"/>
              <a:buFont typeface="Arial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99"/>
              <a:buFont typeface="Arial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99"/>
              <a:buFont typeface="Arial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99"/>
              <a:buFont typeface="Arial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99"/>
              <a:buFont typeface="Arial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99"/>
              <a:buFont typeface="Arial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99"/>
              <a:buFont typeface="Arial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18.xml"/><Relationship Id="rId13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0.xml"/><Relationship Id="rId1" Type="http://schemas.openxmlformats.org/officeDocument/2006/relationships/image" Target="../media/image22.jpg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Relationship Id="rId15" Type="http://schemas.openxmlformats.org/officeDocument/2006/relationships/theme" Target="../theme/theme2.xml"/><Relationship Id="rId14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5.xml"/><Relationship Id="rId8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6" name="Google Shape;6;p1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15059025" y="952501"/>
            <a:ext cx="2276478" cy="973151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1" name="Google Shape;41;p85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3" y="0"/>
            <a:ext cx="18287998" cy="10287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2" name="Google Shape;42;p85"/>
          <p:cNvCxnSpPr/>
          <p:nvPr/>
        </p:nvCxnSpPr>
        <p:spPr>
          <a:xfrm>
            <a:off x="4219074" y="0"/>
            <a:ext cx="0" cy="5422232"/>
          </a:xfrm>
          <a:prstGeom prst="straightConnector1">
            <a:avLst/>
          </a:prstGeom>
          <a:noFill/>
          <a:ln cap="flat" cmpd="sng" w="635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preencoded.png" id="43" name="Google Shape;43;p8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5361065" y="930995"/>
            <a:ext cx="2276478" cy="973151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85"/>
          <p:cNvSpPr txBox="1"/>
          <p:nvPr>
            <p:ph type="title"/>
          </p:nvPr>
        </p:nvSpPr>
        <p:spPr>
          <a:xfrm>
            <a:off x="4841749" y="2582582"/>
            <a:ext cx="8179307" cy="19891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Font typeface="Arial"/>
              <a:buNone/>
              <a:defRPr b="1" i="0" sz="9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2.jpg"/><Relationship Id="rId4" Type="http://schemas.openxmlformats.org/officeDocument/2006/relationships/image" Target="../media/image11.jpg"/><Relationship Id="rId9" Type="http://schemas.openxmlformats.org/officeDocument/2006/relationships/image" Target="../media/image15.png"/><Relationship Id="rId5" Type="http://schemas.openxmlformats.org/officeDocument/2006/relationships/image" Target="../media/image13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1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9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4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4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0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0.png"/><Relationship Id="rId4" Type="http://schemas.openxmlformats.org/officeDocument/2006/relationships/image" Target="../media/image16.png"/><Relationship Id="rId9" Type="http://schemas.openxmlformats.org/officeDocument/2006/relationships/image" Target="../media/image24.jpg"/><Relationship Id="rId5" Type="http://schemas.openxmlformats.org/officeDocument/2006/relationships/image" Target="../media/image17.png"/><Relationship Id="rId6" Type="http://schemas.openxmlformats.org/officeDocument/2006/relationships/image" Target="../media/image31.png"/><Relationship Id="rId7" Type="http://schemas.openxmlformats.org/officeDocument/2006/relationships/image" Target="../media/image18.png"/><Relationship Id="rId8" Type="http://schemas.openxmlformats.org/officeDocument/2006/relationships/image" Target="../media/image19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9.png"/><Relationship Id="rId4" Type="http://schemas.openxmlformats.org/officeDocument/2006/relationships/image" Target="../media/image37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5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6.png"/><Relationship Id="rId4" Type="http://schemas.openxmlformats.org/officeDocument/2006/relationships/image" Target="../media/image25.png"/><Relationship Id="rId5" Type="http://schemas.openxmlformats.org/officeDocument/2006/relationships/image" Target="../media/image38.png"/><Relationship Id="rId6" Type="http://schemas.openxmlformats.org/officeDocument/2006/relationships/image" Target="../media/image28.png"/><Relationship Id="rId7" Type="http://schemas.openxmlformats.org/officeDocument/2006/relationships/image" Target="../media/image23.png"/><Relationship Id="rId8" Type="http://schemas.openxmlformats.org/officeDocument/2006/relationships/image" Target="../media/image27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39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22" name="Google Shape;122;p1"/>
          <p:cNvPicPr preferRelativeResize="0"/>
          <p:nvPr/>
        </p:nvPicPr>
        <p:blipFill rotWithShape="1">
          <a:blip r:embed="rId3">
            <a:alphaModFix/>
          </a:blip>
          <a:srcRect b="0" l="9423" r="3055" t="0"/>
          <a:stretch/>
        </p:blipFill>
        <p:spPr>
          <a:xfrm rot="-5400000">
            <a:off x="10763278" y="2762278"/>
            <a:ext cx="10287002" cy="476244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23" name="Google Shape;123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059025" y="952501"/>
            <a:ext cx="2276478" cy="97315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"/>
          <p:cNvSpPr txBox="1"/>
          <p:nvPr>
            <p:ph type="title"/>
          </p:nvPr>
        </p:nvSpPr>
        <p:spPr>
          <a:xfrm>
            <a:off x="1257302" y="4117188"/>
            <a:ext cx="15773400" cy="29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600">
                <a:solidFill>
                  <a:srgbClr val="0E0E0E"/>
                </a:solidFill>
                <a:latin typeface="Inter"/>
                <a:ea typeface="Inter"/>
                <a:cs typeface="Inter"/>
                <a:sym typeface="Inter"/>
              </a:rPr>
              <a:t>Git</a:t>
            </a:r>
            <a:br>
              <a:rPr b="1" lang="en-US" sz="9600">
                <a:solidFill>
                  <a:srgbClr val="0E0E0E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b="1" lang="en-US" sz="4800">
                <a:solidFill>
                  <a:srgbClr val="0E0E0E"/>
                </a:solidFill>
                <a:latin typeface="Inter"/>
                <a:ea typeface="Inter"/>
                <a:cs typeface="Inter"/>
                <a:sym typeface="Inter"/>
              </a:rPr>
              <a:t>Pull requests</a:t>
            </a:r>
            <a:br>
              <a:rPr b="1" lang="en-US" sz="4800">
                <a:solidFill>
                  <a:srgbClr val="0E0E0E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b="1" i="0" lang="en-US" sz="5400" u="none" strike="noStrike">
                <a:solidFill>
                  <a:srgbClr val="000000"/>
                </a:solidFill>
              </a:rPr>
              <a:t>PyCharm</a:t>
            </a:r>
            <a:r>
              <a:rPr b="1" i="0" lang="en-US" sz="4000" u="none" strike="noStrike">
                <a:solidFill>
                  <a:srgbClr val="000000"/>
                </a:solidFill>
              </a:rPr>
              <a:t> </a:t>
            </a:r>
            <a:br>
              <a:rPr b="1" i="0" lang="en-US" sz="4000" u="none" strike="noStrike">
                <a:solidFill>
                  <a:srgbClr val="000000"/>
                </a:solidFill>
              </a:rPr>
            </a:br>
            <a:r>
              <a:rPr b="1" lang="en-US" sz="4000"/>
              <a:t>debug</a:t>
            </a:r>
            <a:endParaRPr sz="4800"/>
          </a:p>
        </p:txBody>
      </p:sp>
      <p:sp>
        <p:nvSpPr>
          <p:cNvPr id="125" name="Google Shape;125;p1"/>
          <p:cNvSpPr/>
          <p:nvPr/>
        </p:nvSpPr>
        <p:spPr>
          <a:xfrm>
            <a:off x="1110344" y="952500"/>
            <a:ext cx="4210050" cy="529200"/>
          </a:xfrm>
          <a:prstGeom prst="roundRect">
            <a:avLst>
              <a:gd fmla="val 50000" name="adj"/>
            </a:avLst>
          </a:prstGeom>
          <a:solidFill>
            <a:schemeClr val="dk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Introduction. Lesson 5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3"/>
          <p:cNvSpPr txBox="1"/>
          <p:nvPr>
            <p:ph type="title"/>
          </p:nvPr>
        </p:nvSpPr>
        <p:spPr>
          <a:xfrm>
            <a:off x="1257300" y="547690"/>
            <a:ext cx="13702285" cy="19891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 – pull request</a:t>
            </a:r>
            <a:endParaRPr/>
          </a:p>
        </p:txBody>
      </p:sp>
      <p:sp>
        <p:nvSpPr>
          <p:cNvPr id="241" name="Google Shape;241;p33"/>
          <p:cNvSpPr txBox="1"/>
          <p:nvPr/>
        </p:nvSpPr>
        <p:spPr>
          <a:xfrm>
            <a:off x="1257299" y="2713809"/>
            <a:ext cx="16442871" cy="30246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Pull request’ы используются:</a:t>
            </a:r>
            <a:endParaRPr/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в модели «Fork + Pull», поскольку предоставляют способ уведомить хозяина оригинального репозитория о изменениях в вашей копии репозитория;</a:t>
            </a:r>
            <a:endParaRPr/>
          </a:p>
          <a:p>
            <a:pPr indent="-342900" lvl="0" marL="342900" marR="0" rtl="0" algn="l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в модели общего репозитория, где обычно используются для того, чтобы инициировать пересмотр или обсуждение кода перед тем, как включать его в основную ветвь разработки.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4"/>
          <p:cNvSpPr txBox="1"/>
          <p:nvPr>
            <p:ph type="title"/>
          </p:nvPr>
        </p:nvSpPr>
        <p:spPr>
          <a:xfrm>
            <a:off x="1257300" y="547690"/>
            <a:ext cx="13702285" cy="19891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 – pull request</a:t>
            </a:r>
            <a:endParaRPr/>
          </a:p>
        </p:txBody>
      </p:sp>
      <p:sp>
        <p:nvSpPr>
          <p:cNvPr id="247" name="Google Shape;247;p34"/>
          <p:cNvSpPr txBox="1"/>
          <p:nvPr/>
        </p:nvSpPr>
        <p:spPr>
          <a:xfrm>
            <a:off x="1257299" y="2713809"/>
            <a:ext cx="16442871" cy="66941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Путь разработки:</a:t>
            </a:r>
            <a:endParaRPr/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Склонировать себе репозиторий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git clone git@github.com:username/Spoon-Knife.git</a:t>
            </a:r>
            <a:endParaRPr b="0" i="0" sz="24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Внимание, ваша локальная копия имеет привязку только к вашей копии на GitHub, но никак не связана с оригинальным репозиторием. А если там произойдут существенные изменения? Как об этом узнать?</a:t>
            </a:r>
            <a:endParaRPr/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Добавим привязку (</a:t>
            </a:r>
            <a:r>
              <a:rPr b="0" i="0" lang="en-US" sz="2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upstream</a:t>
            </a: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 к оригинальному репозиторию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git remote add upstream git://github.com/octocat/Spoon-Knife.git</a:t>
            </a:r>
            <a:endParaRPr b="0" i="0" sz="24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git fetch upstream</a:t>
            </a:r>
            <a:endParaRPr b="0" i="0" sz="24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Создаете свою ветку, делаете работу и фиксируете изменения локально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git checkout -b feature</a:t>
            </a:r>
            <a:endParaRPr b="0" i="0" sz="24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git add *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git commit –m “Added my work”</a:t>
            </a:r>
            <a:endParaRPr b="0" i="0" sz="24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5"/>
          <p:cNvSpPr txBox="1"/>
          <p:nvPr>
            <p:ph type="title"/>
          </p:nvPr>
        </p:nvSpPr>
        <p:spPr>
          <a:xfrm>
            <a:off x="1257300" y="547690"/>
            <a:ext cx="13702285" cy="19891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 – pull request</a:t>
            </a:r>
            <a:endParaRPr/>
          </a:p>
        </p:txBody>
      </p:sp>
      <p:sp>
        <p:nvSpPr>
          <p:cNvPr id="253" name="Google Shape;253;p35"/>
          <p:cNvSpPr txBox="1"/>
          <p:nvPr/>
        </p:nvSpPr>
        <p:spPr>
          <a:xfrm>
            <a:off x="1257299" y="2713809"/>
            <a:ext cx="16442871" cy="33701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Закончили работу и фиксируете ее в своей копии на GitHub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git push origin feature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Изменения выгружены в вашу копию репозитория</a:t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05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Сообщить команде оригинального проекта о ваших результатах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Идем на GitHub на страницу нашего проекта и там нажимаем </a:t>
            </a: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Compare&amp;pull request</a:t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6"/>
          <p:cNvSpPr txBox="1"/>
          <p:nvPr>
            <p:ph type="title"/>
          </p:nvPr>
        </p:nvSpPr>
        <p:spPr>
          <a:xfrm>
            <a:off x="1257300" y="547690"/>
            <a:ext cx="13702285" cy="19891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Live-coding</a:t>
            </a:r>
            <a:endParaRPr/>
          </a:p>
        </p:txBody>
      </p:sp>
      <p:sp>
        <p:nvSpPr>
          <p:cNvPr id="259" name="Google Shape;259;p36"/>
          <p:cNvSpPr txBox="1"/>
          <p:nvPr/>
        </p:nvSpPr>
        <p:spPr>
          <a:xfrm>
            <a:off x="1257300" y="2713800"/>
            <a:ext cx="15348300" cy="48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AutoNum type="arabicPeriod"/>
            </a:pPr>
            <a:r>
              <a:rPr b="1" i="0" lang="en-US" sz="2400" u="none" cap="none" strike="noStrike">
                <a:solidFill>
                  <a:schemeClr val="dk1"/>
                </a:solidFill>
              </a:rPr>
              <a:t>Создаем репозиторий и стягиваем себе на локальный компьютер</a:t>
            </a:r>
            <a:endParaRPr b="1"/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AutoNum type="arabicPeriod"/>
            </a:pPr>
            <a:r>
              <a:rPr b="0" i="1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Форкаем копию репозитория себе на локальный компьютер</a:t>
            </a:r>
            <a:endParaRPr i="1"/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AutoNum type="arabicPeriod"/>
            </a:pPr>
            <a:r>
              <a:rPr b="0" i="1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Настраиваем связи со своей копией и исходной копией</a:t>
            </a:r>
            <a:endParaRPr i="1"/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AutoNum type="arabicPeriod"/>
            </a:pPr>
            <a:r>
              <a:rPr b="0" i="1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Делаем ветку и вносим изменения в своей локальной копии</a:t>
            </a:r>
            <a:endParaRPr i="1"/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AutoNum type="arabicPeriod"/>
            </a:pPr>
            <a:r>
              <a:rPr b="0" i="1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Отправляем изменения на сервер в свою копию</a:t>
            </a:r>
            <a:endParaRPr i="1"/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AutoNum type="arabicPeriod"/>
            </a:pPr>
            <a:r>
              <a:rPr b="0" i="1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Переходим на страницу репозитория и создаем pull request</a:t>
            </a:r>
            <a:endParaRPr b="0" i="1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AutoNum type="arabicPeriod"/>
            </a:pPr>
            <a:r>
              <a:rPr b="1" i="0" lang="en-US" sz="2400" u="none" cap="none" strike="noStrike">
                <a:solidFill>
                  <a:schemeClr val="dk1"/>
                </a:solidFill>
              </a:rPr>
              <a:t>Переключиться на оригинальный репозиторий и смотрим подробности pull request</a:t>
            </a:r>
            <a:endParaRPr b="1"/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AutoNum type="arabicPeriod"/>
            </a:pPr>
            <a:r>
              <a:rPr b="1" i="0" lang="en-US" sz="2400" u="none" cap="none" strike="noStrike">
                <a:solidFill>
                  <a:schemeClr val="dk1"/>
                </a:solidFill>
              </a:rPr>
              <a:t>Принимаем изменения</a:t>
            </a:r>
            <a:endParaRPr b="1"/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AutoNum type="arabicPeriod"/>
            </a:pPr>
            <a:r>
              <a:rPr b="1" i="0" lang="en-US" sz="2400" u="none" cap="none" strike="noStrike">
                <a:solidFill>
                  <a:schemeClr val="dk1"/>
                </a:solidFill>
              </a:rPr>
              <a:t>Обновляем свою локальную копию исходного репозитория</a:t>
            </a:r>
            <a:endParaRPr b="1" i="0" sz="2400" u="none" cap="none" strike="noStrike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07a112a049_1_55"/>
          <p:cNvSpPr txBox="1"/>
          <p:nvPr>
            <p:ph type="title"/>
          </p:nvPr>
        </p:nvSpPr>
        <p:spPr>
          <a:xfrm>
            <a:off x="1257300" y="547690"/>
            <a:ext cx="13702200" cy="19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Пример полного цикла действий</a:t>
            </a:r>
            <a:endParaRPr/>
          </a:p>
        </p:txBody>
      </p:sp>
      <p:sp>
        <p:nvSpPr>
          <p:cNvPr id="265" name="Google Shape;265;g307a112a049_1_55"/>
          <p:cNvSpPr txBox="1"/>
          <p:nvPr/>
        </p:nvSpPr>
        <p:spPr>
          <a:xfrm>
            <a:off x="1257300" y="2713800"/>
            <a:ext cx="17135400" cy="65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</a:rPr>
              <a:t>1. первый человек:</a:t>
            </a:r>
            <a:endParaRPr b="1"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</a:rPr>
              <a:t>Создаёт репозиторий в GitHub и клонирует себе на локальный компьютер: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git clone git@github.com:maxjamchuk/test_rep.git</a:t>
            </a:r>
            <a:endParaRPr sz="24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00">
                <a:solidFill>
                  <a:schemeClr val="dk1"/>
                </a:solidFill>
              </a:rPr>
              <a:t>2. второй человек:</a:t>
            </a:r>
            <a:endParaRPr i="1"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форкает копию репозитория себе на локальный компьютер: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</a:rPr>
              <a:t>   - первый человек кидает ссылку на свой репозиторий (ссылка находится в строке адреса браузера)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   - переходит на страницу репозитория, который скинул первый человек.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   - нажимает на кнопку </a:t>
            </a:r>
            <a:r>
              <a:rPr lang="en-US" sz="2400" u="sng">
                <a:solidFill>
                  <a:schemeClr val="dk1"/>
                </a:solidFill>
              </a:rPr>
              <a:t>"Fork"</a:t>
            </a:r>
            <a:r>
              <a:rPr lang="en-US" sz="2400">
                <a:solidFill>
                  <a:schemeClr val="dk1"/>
                </a:solidFill>
              </a:rPr>
              <a:t> в правом верхнем углу.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  </a:t>
            </a:r>
            <a:r>
              <a:rPr lang="en-US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git clone git@github.com:TOP-Python319/test_rep_fork.git</a:t>
            </a:r>
            <a:endParaRPr sz="24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cd форкнутый_репозиторий</a:t>
            </a:r>
            <a:endParaRPr sz="24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307a112a049_1_61"/>
          <p:cNvSpPr txBox="1"/>
          <p:nvPr>
            <p:ph type="title"/>
          </p:nvPr>
        </p:nvSpPr>
        <p:spPr>
          <a:xfrm>
            <a:off x="1257300" y="547690"/>
            <a:ext cx="13702200" cy="19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Пример полного цикла действий</a:t>
            </a:r>
            <a:endParaRPr/>
          </a:p>
        </p:txBody>
      </p:sp>
      <p:sp>
        <p:nvSpPr>
          <p:cNvPr id="271" name="Google Shape;271;g307a112a049_1_61"/>
          <p:cNvSpPr txBox="1"/>
          <p:nvPr/>
        </p:nvSpPr>
        <p:spPr>
          <a:xfrm>
            <a:off x="1257300" y="2713800"/>
            <a:ext cx="16361400" cy="600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00">
                <a:solidFill>
                  <a:schemeClr val="dk1"/>
                </a:solidFill>
              </a:rPr>
              <a:t>3. второй человек:</a:t>
            </a:r>
            <a:endParaRPr i="1"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</a:rPr>
              <a:t>н</a:t>
            </a:r>
            <a:r>
              <a:rPr lang="en-US" sz="2400">
                <a:solidFill>
                  <a:schemeClr val="dk1"/>
                </a:solidFill>
              </a:rPr>
              <a:t>астраивает связи своего локального репозитория в базовым репозиторием первого человека: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git remote add upstream </a:t>
            </a:r>
            <a:r>
              <a:rPr lang="en-US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git@github.com:maxjamchuk/test_rep.git</a:t>
            </a:r>
            <a:endParaRPr sz="24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git remote -v</a:t>
            </a:r>
            <a:endParaRPr sz="24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00">
                <a:solidFill>
                  <a:schemeClr val="dk1"/>
                </a:solidFill>
              </a:rPr>
              <a:t>4. второй человек:</a:t>
            </a:r>
            <a:endParaRPr i="1"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</a:rPr>
              <a:t>д</a:t>
            </a:r>
            <a:r>
              <a:rPr lang="en-US" sz="2400">
                <a:solidFill>
                  <a:schemeClr val="dk1"/>
                </a:solidFill>
              </a:rPr>
              <a:t>елаем ветку и вносим изменения в своей локальной копии: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git checkout -b новая_ветка</a:t>
            </a:r>
            <a:endParaRPr sz="24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</a:rPr>
              <a:t>добавляем несколько </a:t>
            </a:r>
            <a:r>
              <a:rPr lang="en-US" sz="2400">
                <a:solidFill>
                  <a:schemeClr val="dk1"/>
                </a:solidFill>
              </a:rPr>
              <a:t>файлов с помощью </a:t>
            </a:r>
            <a:r>
              <a:rPr lang="en-US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touch</a:t>
            </a:r>
            <a:r>
              <a:rPr lang="en-US" sz="2400">
                <a:solidFill>
                  <a:schemeClr val="dk1"/>
                </a:solidFill>
              </a:rPr>
              <a:t>, </a:t>
            </a:r>
            <a:r>
              <a:rPr lang="en-US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nano</a:t>
            </a:r>
            <a:r>
              <a:rPr lang="en-US" sz="2400">
                <a:solidFill>
                  <a:schemeClr val="dk1"/>
                </a:solidFill>
              </a:rPr>
              <a:t> или </a:t>
            </a:r>
            <a:r>
              <a:rPr lang="en-US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echo</a:t>
            </a:r>
            <a:r>
              <a:rPr lang="en-US" sz="2400">
                <a:solidFill>
                  <a:schemeClr val="dk1"/>
                </a:solidFill>
              </a:rPr>
              <a:t> в своём локальном репозитории: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git add .</a:t>
            </a:r>
            <a:endParaRPr sz="24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git commit -m "Описание изменений"</a:t>
            </a:r>
            <a:endParaRPr sz="24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307a112a049_1_66"/>
          <p:cNvSpPr txBox="1"/>
          <p:nvPr>
            <p:ph type="title"/>
          </p:nvPr>
        </p:nvSpPr>
        <p:spPr>
          <a:xfrm>
            <a:off x="1257300" y="547690"/>
            <a:ext cx="13702200" cy="19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Пример полного цикла действий</a:t>
            </a:r>
            <a:endParaRPr/>
          </a:p>
        </p:txBody>
      </p:sp>
      <p:sp>
        <p:nvSpPr>
          <p:cNvPr id="277" name="Google Shape;277;g307a112a049_1_66"/>
          <p:cNvSpPr txBox="1"/>
          <p:nvPr/>
        </p:nvSpPr>
        <p:spPr>
          <a:xfrm>
            <a:off x="1257300" y="1588000"/>
            <a:ext cx="17107200" cy="98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00">
                <a:solidFill>
                  <a:schemeClr val="dk1"/>
                </a:solidFill>
              </a:rPr>
              <a:t>5. второй человек:</a:t>
            </a:r>
            <a:endParaRPr i="1"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</a:rPr>
              <a:t>отправляет </a:t>
            </a:r>
            <a:r>
              <a:rPr lang="en-US" sz="2400">
                <a:solidFill>
                  <a:schemeClr val="dk1"/>
                </a:solidFill>
              </a:rPr>
              <a:t>изменения на сервер свою новую ветку: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git push origin новая_ветка</a:t>
            </a:r>
            <a:endParaRPr sz="24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00">
                <a:solidFill>
                  <a:schemeClr val="dk1"/>
                </a:solidFill>
              </a:rPr>
              <a:t>6. второй человек:</a:t>
            </a:r>
            <a:endParaRPr i="1"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</a:rPr>
              <a:t>переходит на страницу репозитория (своего форка) и создаёт </a:t>
            </a:r>
            <a:r>
              <a:rPr lang="en-US" sz="2400">
                <a:solidFill>
                  <a:schemeClr val="dk1"/>
                </a:solidFill>
              </a:rPr>
              <a:t>pull request</a:t>
            </a:r>
            <a:r>
              <a:rPr lang="en-US" sz="2400">
                <a:solidFill>
                  <a:schemeClr val="dk1"/>
                </a:solidFill>
              </a:rPr>
              <a:t>: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</a:rPr>
              <a:t>   - Перейдите на страницу вашего форкнутого репозитория на </a:t>
            </a:r>
            <a:r>
              <a:rPr b="1" lang="en-US" sz="2400">
                <a:solidFill>
                  <a:schemeClr val="dk1"/>
                </a:solidFill>
              </a:rPr>
              <a:t>GitHub</a:t>
            </a:r>
            <a:r>
              <a:rPr lang="en-US" sz="2400">
                <a:solidFill>
                  <a:schemeClr val="dk1"/>
                </a:solidFill>
              </a:rPr>
              <a:t>.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</a:rPr>
              <a:t>   - Нажмите на кнопку </a:t>
            </a:r>
            <a:r>
              <a:rPr b="1" lang="en-US" sz="2400">
                <a:solidFill>
                  <a:schemeClr val="dk1"/>
                </a:solidFill>
              </a:rPr>
              <a:t>"Compare &amp; pull request"</a:t>
            </a:r>
            <a:r>
              <a:rPr lang="en-US" sz="2400">
                <a:solidFill>
                  <a:schemeClr val="dk1"/>
                </a:solidFill>
              </a:rPr>
              <a:t>.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</a:rPr>
              <a:t>   - Заполните форму (если необходимо) pull request и нажмите </a:t>
            </a:r>
            <a:r>
              <a:rPr b="1" lang="en-US" sz="2400">
                <a:solidFill>
                  <a:schemeClr val="dk1"/>
                </a:solidFill>
              </a:rPr>
              <a:t>"Create pull request"</a:t>
            </a:r>
            <a:r>
              <a:rPr lang="en-US" sz="2400">
                <a:solidFill>
                  <a:schemeClr val="dk1"/>
                </a:solidFill>
              </a:rPr>
              <a:t>.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</a:rPr>
              <a:t>на этом этапе мы отправили изменения (новую ветку с коммитами) из форкнутого репозитория в базовый репозиторий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</a:rPr>
              <a:t>7. первый человек:</a:t>
            </a:r>
            <a:endParaRPr b="1"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</a:rPr>
              <a:t>заходит на </a:t>
            </a:r>
            <a:r>
              <a:rPr b="1" lang="en-US" sz="2400">
                <a:solidFill>
                  <a:schemeClr val="dk1"/>
                </a:solidFill>
              </a:rPr>
              <a:t>GitHub</a:t>
            </a:r>
            <a:r>
              <a:rPr lang="en-US" sz="2400">
                <a:solidFill>
                  <a:schemeClr val="dk1"/>
                </a:solidFill>
              </a:rPr>
              <a:t> в свой базовый репозиторий</a:t>
            </a:r>
            <a:r>
              <a:rPr lang="en-US" sz="2400">
                <a:solidFill>
                  <a:schemeClr val="dk1"/>
                </a:solidFill>
              </a:rPr>
              <a:t> и смотрит подробности </a:t>
            </a:r>
            <a:r>
              <a:rPr b="1" lang="en-US" sz="2400">
                <a:solidFill>
                  <a:schemeClr val="dk1"/>
                </a:solidFill>
              </a:rPr>
              <a:t>pull request</a:t>
            </a:r>
            <a:r>
              <a:rPr lang="en-US" sz="2400">
                <a:solidFill>
                  <a:schemeClr val="dk1"/>
                </a:solidFill>
              </a:rPr>
              <a:t>: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</a:rPr>
              <a:t>   - Перейдите на страницу оригинального репозитория.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</a:rPr>
              <a:t>   - Найдите ваш pull request в разделе "Pull requests".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</a:rPr>
              <a:t>   - Зайдите в pull request в списке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</a:rPr>
              <a:t>   - Просмотрите подробности pull request</a:t>
            </a:r>
            <a:endParaRPr sz="2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307a112a049_1_71"/>
          <p:cNvSpPr txBox="1"/>
          <p:nvPr>
            <p:ph type="title"/>
          </p:nvPr>
        </p:nvSpPr>
        <p:spPr>
          <a:xfrm>
            <a:off x="1257300" y="547690"/>
            <a:ext cx="13702200" cy="19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Пример полного цикла действий</a:t>
            </a:r>
            <a:endParaRPr/>
          </a:p>
        </p:txBody>
      </p:sp>
      <p:sp>
        <p:nvSpPr>
          <p:cNvPr id="283" name="Google Shape;283;g307a112a049_1_71"/>
          <p:cNvSpPr txBox="1"/>
          <p:nvPr/>
        </p:nvSpPr>
        <p:spPr>
          <a:xfrm>
            <a:off x="1257300" y="2713800"/>
            <a:ext cx="16614900" cy="600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</a:rPr>
              <a:t>8. первый человек:</a:t>
            </a:r>
            <a:endParaRPr b="1"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</a:rPr>
              <a:t>п</a:t>
            </a:r>
            <a:r>
              <a:rPr lang="en-US" sz="2400">
                <a:solidFill>
                  <a:schemeClr val="dk1"/>
                </a:solidFill>
              </a:rPr>
              <a:t>ринимает изменения: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</a:rPr>
              <a:t>   - Если вы являетесь владельцем оригинального репозитория, нажмите на кнопку </a:t>
            </a:r>
            <a:r>
              <a:rPr b="1" lang="en-US" sz="2400">
                <a:solidFill>
                  <a:schemeClr val="dk1"/>
                </a:solidFill>
              </a:rPr>
              <a:t>"Merge pull request"</a:t>
            </a:r>
            <a:r>
              <a:rPr lang="en-US" sz="2400">
                <a:solidFill>
                  <a:schemeClr val="dk1"/>
                </a:solidFill>
              </a:rPr>
              <a:t>.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</a:rPr>
              <a:t>9. первый человек:</a:t>
            </a:r>
            <a:endParaRPr b="1"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</a:rPr>
              <a:t>о</a:t>
            </a:r>
            <a:r>
              <a:rPr lang="en-US" sz="2400">
                <a:solidFill>
                  <a:schemeClr val="dk1"/>
                </a:solidFill>
              </a:rPr>
              <a:t>бновляет свою локальную копию исходного репозитория: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git checkout ma</a:t>
            </a:r>
            <a:r>
              <a:rPr lang="en-US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in</a:t>
            </a:r>
            <a:endParaRPr sz="24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git pull origin main</a:t>
            </a:r>
            <a:endParaRPr sz="24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</a:rPr>
              <a:t>Теперь локальная копия исходного репозитория (у первого человека) обновлена с учётом принятых изменений.</a:t>
            </a:r>
            <a:endParaRPr sz="24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7"/>
          <p:cNvSpPr/>
          <p:nvPr/>
        </p:nvSpPr>
        <p:spPr>
          <a:xfrm>
            <a:off x="4990698" y="2536027"/>
            <a:ext cx="11612880" cy="45981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8601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Практика</a:t>
            </a:r>
            <a:endParaRPr b="1" i="0" sz="8601" u="none" cap="none" strike="noStrik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8601" u="none" cap="none" strike="noStrik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6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Git pull request</a:t>
            </a:r>
            <a:endParaRPr b="1" i="0" sz="6600" u="none" cap="none" strike="noStrik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6600" u="none" cap="none" strike="noStrik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0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Работа в сессионном зале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8"/>
          <p:cNvSpPr txBox="1"/>
          <p:nvPr>
            <p:ph type="title"/>
          </p:nvPr>
        </p:nvSpPr>
        <p:spPr>
          <a:xfrm>
            <a:off x="1257300" y="547690"/>
            <a:ext cx="13702285" cy="19891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Задание в сессионном зале</a:t>
            </a:r>
            <a:endParaRPr/>
          </a:p>
        </p:txBody>
      </p:sp>
      <p:sp>
        <p:nvSpPr>
          <p:cNvPr id="295" name="Google Shape;295;p38"/>
          <p:cNvSpPr txBox="1"/>
          <p:nvPr/>
        </p:nvSpPr>
        <p:spPr>
          <a:xfrm>
            <a:off x="1257300" y="2713808"/>
            <a:ext cx="12981214" cy="446705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Выполните задания.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Время выполнения: 20 минут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Как работать с заданием:</a:t>
            </a:r>
            <a:endParaRPr/>
          </a:p>
          <a:p>
            <a:pPr indent="-342930" lvl="0" marL="34293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Поделитесь на команды по 3-4 человека и перейдите в сессионные залы.</a:t>
            </a:r>
            <a:endParaRPr/>
          </a:p>
          <a:p>
            <a:pPr indent="-342930" lvl="0" marL="34293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Один человек демонстрирует экран и записывает решение, все остальные вырабатывают решение.</a:t>
            </a:r>
            <a:endParaRPr/>
          </a:p>
          <a:p>
            <a:pPr indent="-342930" lvl="0" marL="34293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Вся команда должна понимать решение, объясняйте друг другу.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31" name="Google Shape;131;g307a112a049_1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2055" y="0"/>
            <a:ext cx="7691789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g307a112a049_1_0"/>
          <p:cNvPicPr preferRelativeResize="0"/>
          <p:nvPr/>
        </p:nvPicPr>
        <p:blipFill rotWithShape="1">
          <a:blip r:embed="rId4">
            <a:alphaModFix/>
          </a:blip>
          <a:srcRect b="0" l="10579" r="10587" t="0"/>
          <a:stretch/>
        </p:blipFill>
        <p:spPr>
          <a:xfrm>
            <a:off x="952499" y="2114550"/>
            <a:ext cx="5676901" cy="72009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33" name="Google Shape;133;g307a112a049_1_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52499" y="952501"/>
            <a:ext cx="2894946" cy="53333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34" name="Google Shape;134;g307a112a049_1_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-26126" y="3632564"/>
            <a:ext cx="3844478" cy="6667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g307a112a049_1_0"/>
          <p:cNvSpPr/>
          <p:nvPr/>
        </p:nvSpPr>
        <p:spPr>
          <a:xfrm>
            <a:off x="1328372" y="959708"/>
            <a:ext cx="2143200" cy="43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998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ПРЕПОДАВАТЕЛЬ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g307a112a049_1_0"/>
          <p:cNvSpPr/>
          <p:nvPr/>
        </p:nvSpPr>
        <p:spPr>
          <a:xfrm>
            <a:off x="7971773" y="2114551"/>
            <a:ext cx="9665700" cy="6111900"/>
          </a:xfrm>
          <a:prstGeom prst="roundRect">
            <a:avLst>
              <a:gd fmla="val 394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99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g307a112a049_1_0"/>
          <p:cNvSpPr/>
          <p:nvPr/>
        </p:nvSpPr>
        <p:spPr>
          <a:xfrm>
            <a:off x="8484015" y="2076816"/>
            <a:ext cx="7610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700">
                <a:solidFill>
                  <a:schemeClr val="dk1"/>
                </a:solidFill>
              </a:rPr>
              <a:t>Макс</a:t>
            </a:r>
            <a:endParaRPr b="1" i="0" sz="4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700">
                <a:solidFill>
                  <a:schemeClr val="dk1"/>
                </a:solidFill>
              </a:rPr>
              <a:t>Ямчук</a:t>
            </a:r>
            <a:br>
              <a:rPr b="0" i="0" lang="en-US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5832" u="none" cap="none" strike="noStrike">
              <a:solidFill>
                <a:srgbClr val="171717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38" name="Google Shape;138;g307a112a049_1_0"/>
          <p:cNvSpPr/>
          <p:nvPr/>
        </p:nvSpPr>
        <p:spPr>
          <a:xfrm>
            <a:off x="8614065" y="3889986"/>
            <a:ext cx="7610400" cy="28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101" u="none" cap="none" strike="noStrike">
                <a:solidFill>
                  <a:srgbClr val="171717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Текущая должность</a:t>
            </a:r>
            <a:endParaRPr b="1" i="0" sz="2101" u="none" cap="none" strike="noStrike">
              <a:solidFill>
                <a:srgbClr val="171717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101" u="none" cap="none" strike="noStrike">
              <a:solidFill>
                <a:srgbClr val="171717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indent="-361981" lvl="0" marL="457239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71717"/>
              </a:buClr>
              <a:buSzPts val="2100"/>
              <a:buFont typeface="Arial"/>
              <a:buChar char="•"/>
            </a:pPr>
            <a:r>
              <a:rPr lang="en-US" sz="2101">
                <a:solidFill>
                  <a:srgbClr val="171717"/>
                </a:solidFill>
                <a:latin typeface="Inter"/>
                <a:ea typeface="Inter"/>
                <a:cs typeface="Inter"/>
                <a:sym typeface="Inter"/>
              </a:rPr>
              <a:t>14 лет в IT</a:t>
            </a:r>
            <a:endParaRPr b="0" i="0" sz="2101" u="none" cap="none" strike="noStrike">
              <a:solidFill>
                <a:srgbClr val="171717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61981" lvl="0" marL="457239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71717"/>
              </a:buClr>
              <a:buSzPts val="2100"/>
              <a:buFont typeface="Arial"/>
              <a:buChar char="•"/>
            </a:pPr>
            <a:r>
              <a:rPr lang="en-US" sz="2101">
                <a:solidFill>
                  <a:srgbClr val="171717"/>
                </a:solidFill>
                <a:latin typeface="Inter"/>
                <a:ea typeface="Inter"/>
                <a:cs typeface="Inter"/>
                <a:sym typeface="Inter"/>
              </a:rPr>
              <a:t>Работал системным администратором, аналитиком данных, фронтэнд-разработчиком, бэкенд разработчиком</a:t>
            </a:r>
            <a:endParaRPr b="0" i="0" sz="2101" u="none" cap="none" strike="noStrike">
              <a:solidFill>
                <a:srgbClr val="171717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61981" lvl="0" marL="457239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71717"/>
              </a:buClr>
              <a:buSzPts val="2100"/>
              <a:buFont typeface="Arial"/>
              <a:buChar char="•"/>
            </a:pPr>
            <a:r>
              <a:rPr lang="en-US" sz="2101">
                <a:solidFill>
                  <a:srgbClr val="171717"/>
                </a:solidFill>
                <a:latin typeface="Inter"/>
                <a:ea typeface="Inter"/>
                <a:cs typeface="Inter"/>
                <a:sym typeface="Inter"/>
              </a:rPr>
              <a:t>Система автоматизации рутинной работы аналитиков</a:t>
            </a:r>
            <a:endParaRPr b="0" i="0" sz="2101" u="none" cap="none" strike="noStrike">
              <a:solidFill>
                <a:srgbClr val="171717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61981" lvl="0" marL="457239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71717"/>
              </a:buClr>
              <a:buSzPts val="2100"/>
              <a:buFont typeface="Arial"/>
              <a:buChar char="•"/>
            </a:pPr>
            <a:r>
              <a:rPr lang="en-US" sz="2101">
                <a:solidFill>
                  <a:srgbClr val="171717"/>
                </a:solidFill>
                <a:latin typeface="Inter"/>
                <a:ea typeface="Inter"/>
                <a:cs typeface="Inter"/>
                <a:sym typeface="Inter"/>
              </a:rPr>
              <a:t>Прожил 20 лет на Камчатке</a:t>
            </a:r>
            <a:endParaRPr b="0" i="0" sz="2101" u="none" cap="none" strike="noStrike">
              <a:solidFill>
                <a:srgbClr val="171717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101" u="none" cap="none" strike="noStrike">
              <a:solidFill>
                <a:srgbClr val="171717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101" u="none" cap="none" strike="noStrike">
              <a:solidFill>
                <a:srgbClr val="171717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139" name="Google Shape;139;g307a112a049_1_0"/>
          <p:cNvGrpSpPr/>
          <p:nvPr/>
        </p:nvGrpSpPr>
        <p:grpSpPr>
          <a:xfrm>
            <a:off x="13382218" y="6694533"/>
            <a:ext cx="4906602" cy="3592929"/>
            <a:chOff x="12341323" y="5932463"/>
            <a:chExt cx="5946676" cy="4354538"/>
          </a:xfrm>
        </p:grpSpPr>
        <p:pic>
          <p:nvPicPr>
            <p:cNvPr descr="preencoded.png" id="140" name="Google Shape;140;g307a112a049_1_0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2792089" y="6485129"/>
              <a:ext cx="5263191" cy="38018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reencoded.png" id="141" name="Google Shape;141;g307a112a049_1_0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12341323" y="7450891"/>
              <a:ext cx="5263191" cy="283610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reencoded.png" id="142" name="Google Shape;142;g307a112a049_1_0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13214044" y="5932463"/>
              <a:ext cx="5073955" cy="43545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3" name="Google Shape;143;g307a112a049_1_0"/>
            <p:cNvSpPr/>
            <p:nvPr/>
          </p:nvSpPr>
          <p:spPr>
            <a:xfrm rot="44789">
              <a:off x="15363783" y="7485353"/>
              <a:ext cx="276323" cy="1809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295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15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" name="Google Shape;144;g307a112a049_1_0"/>
            <p:cNvSpPr/>
            <p:nvPr/>
          </p:nvSpPr>
          <p:spPr>
            <a:xfrm rot="44789">
              <a:off x="14906583" y="8451115"/>
              <a:ext cx="276323" cy="1809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295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15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9"/>
          <p:cNvSpPr txBox="1"/>
          <p:nvPr>
            <p:ph type="title"/>
          </p:nvPr>
        </p:nvSpPr>
        <p:spPr>
          <a:xfrm>
            <a:off x="1257300" y="547690"/>
            <a:ext cx="13702285" cy="19891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Практика студентов</a:t>
            </a:r>
            <a:endParaRPr/>
          </a:p>
        </p:txBody>
      </p:sp>
      <p:sp>
        <p:nvSpPr>
          <p:cNvPr id="302" name="Google Shape;302;p39"/>
          <p:cNvSpPr txBox="1"/>
          <p:nvPr/>
        </p:nvSpPr>
        <p:spPr>
          <a:xfrm>
            <a:off x="1257300" y="2713800"/>
            <a:ext cx="16882200" cy="48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AutoNum type="arabicPeriod"/>
            </a:pPr>
            <a:r>
              <a:rPr b="1" i="0" lang="en-US" sz="2400" u="none" cap="none" strike="noStrike">
                <a:solidFill>
                  <a:schemeClr val="dk1"/>
                </a:solidFill>
              </a:rPr>
              <a:t>Создаем репозиторий и стягиваем себе на локальный компьютер</a:t>
            </a:r>
            <a:endParaRPr b="1"/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AutoNum type="arabicPeriod"/>
            </a:pPr>
            <a:r>
              <a:rPr b="0" i="1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Форкаем копию репозитория себе на локальный компьютер</a:t>
            </a:r>
            <a:endParaRPr i="1"/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AutoNum type="arabicPeriod"/>
            </a:pPr>
            <a:r>
              <a:rPr b="0" i="1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Настраиваем связи со своей копией и исходной копией</a:t>
            </a:r>
            <a:endParaRPr i="1"/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AutoNum type="arabicPeriod"/>
            </a:pPr>
            <a:r>
              <a:rPr b="0" i="1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Делаем ветку и вносим изменения в своей локальной копии</a:t>
            </a:r>
            <a:endParaRPr i="1"/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AutoNum type="arabicPeriod"/>
            </a:pPr>
            <a:r>
              <a:rPr b="0" i="1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Отправляем изменения на сервер в свою копию</a:t>
            </a:r>
            <a:endParaRPr i="1"/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AutoNum type="arabicPeriod"/>
            </a:pPr>
            <a:r>
              <a:rPr b="0" i="1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Переходим на страницу репозитория и создаем pull request</a:t>
            </a:r>
            <a:endParaRPr b="0" i="1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AutoNum type="arabicPeriod"/>
            </a:pPr>
            <a:r>
              <a:rPr b="1" i="0" lang="en-US" sz="2400" u="none" cap="none" strike="noStrike">
                <a:solidFill>
                  <a:schemeClr val="dk1"/>
                </a:solidFill>
              </a:rPr>
              <a:t>Переключиться на оригинальный репозиторий и смотрим подробности pull request</a:t>
            </a:r>
            <a:endParaRPr b="1"/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AutoNum type="arabicPeriod"/>
            </a:pPr>
            <a:r>
              <a:rPr b="1" i="0" lang="en-US" sz="2400" u="none" cap="none" strike="noStrike">
                <a:solidFill>
                  <a:schemeClr val="dk1"/>
                </a:solidFill>
              </a:rPr>
              <a:t>Принимаем изменения</a:t>
            </a:r>
            <a:endParaRPr b="1"/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AutoNum type="arabicPeriod"/>
            </a:pPr>
            <a:r>
              <a:rPr b="1" i="0" lang="en-US" sz="2400" u="none" cap="none" strike="noStrike">
                <a:solidFill>
                  <a:schemeClr val="dk1"/>
                </a:solidFill>
              </a:rPr>
              <a:t>Обновляем свою локальную копию исходного репозитория</a:t>
            </a:r>
            <a:endParaRPr b="1" i="0" sz="2400" u="none" cap="none" strike="noStrike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0"/>
          <p:cNvSpPr txBox="1"/>
          <p:nvPr/>
        </p:nvSpPr>
        <p:spPr>
          <a:xfrm>
            <a:off x="623400" y="4306902"/>
            <a:ext cx="17041200" cy="11454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 fontScale="92500" lnSpcReduction="10000"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601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Работа в сессионном зале</a:t>
            </a:r>
            <a:endParaRPr b="0" i="0" sz="5601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41"/>
          <p:cNvSpPr txBox="1"/>
          <p:nvPr>
            <p:ph type="title"/>
          </p:nvPr>
        </p:nvSpPr>
        <p:spPr>
          <a:xfrm>
            <a:off x="1257300" y="547690"/>
            <a:ext cx="13702285" cy="19891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Работа в сессионных залах</a:t>
            </a:r>
            <a:endParaRPr/>
          </a:p>
        </p:txBody>
      </p:sp>
      <p:sp>
        <p:nvSpPr>
          <p:cNvPr id="313" name="Google Shape;313;p41"/>
          <p:cNvSpPr txBox="1"/>
          <p:nvPr/>
        </p:nvSpPr>
        <p:spPr>
          <a:xfrm>
            <a:off x="1257301" y="3955842"/>
            <a:ext cx="12471762" cy="30887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Пусть каждая команда покажет свои решения и расскажет:</a:t>
            </a:r>
            <a:endParaRPr b="0" i="0" sz="2801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7863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801"/>
              <a:buFont typeface="Arial"/>
              <a:buChar char="•"/>
            </a:pPr>
            <a:r>
              <a:rPr b="0" i="0" lang="en-US" sz="280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что получилось сделать;</a:t>
            </a:r>
            <a:endParaRPr/>
          </a:p>
          <a:p>
            <a:pPr indent="-177863" lvl="0" marL="0" marR="0" rtl="0" algn="l">
              <a:lnSpc>
                <a:spcPct val="100000"/>
              </a:lnSpc>
              <a:spcBef>
                <a:spcPts val="1001"/>
              </a:spcBef>
              <a:spcAft>
                <a:spcPts val="0"/>
              </a:spcAft>
              <a:buClr>
                <a:srgbClr val="000000"/>
              </a:buClr>
              <a:buSzPts val="2801"/>
              <a:buFont typeface="Arial"/>
              <a:buChar char="•"/>
            </a:pPr>
            <a:r>
              <a:rPr b="0" i="0" lang="en-US" sz="280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где были трудности и какие вопросы возникли в процессе решения.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1001"/>
              </a:spcBef>
              <a:spcAft>
                <a:spcPts val="0"/>
              </a:spcAft>
              <a:buNone/>
            </a:pPr>
            <a:br>
              <a:rPr b="0" i="0" lang="en-US" sz="280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280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Преподаватель разбирает решения, указывает на ошибки и показывает верный подход к решению. </a:t>
            </a:r>
            <a:endParaRPr b="0" i="0" sz="2801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2"/>
          <p:cNvSpPr/>
          <p:nvPr/>
        </p:nvSpPr>
        <p:spPr>
          <a:xfrm>
            <a:off x="4990698" y="2745032"/>
            <a:ext cx="11612880" cy="459812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8601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Git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0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Откат изменений</a:t>
            </a:r>
            <a:endParaRPr b="1" i="0" sz="6000" u="none" cap="none" strike="noStrik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3"/>
          <p:cNvSpPr txBox="1"/>
          <p:nvPr>
            <p:ph type="title"/>
          </p:nvPr>
        </p:nvSpPr>
        <p:spPr>
          <a:xfrm>
            <a:off x="1257300" y="547690"/>
            <a:ext cx="13702285" cy="19891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 – базовые команды</a:t>
            </a:r>
            <a:endParaRPr/>
          </a:p>
        </p:txBody>
      </p:sp>
      <p:sp>
        <p:nvSpPr>
          <p:cNvPr id="325" name="Google Shape;325;p43"/>
          <p:cNvSpPr txBox="1"/>
          <p:nvPr/>
        </p:nvSpPr>
        <p:spPr>
          <a:xfrm>
            <a:off x="1257300" y="2227141"/>
            <a:ext cx="16443000" cy="35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git rm </a:t>
            </a: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– удаление файла</a:t>
            </a:r>
            <a:endParaRPr/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git restore</a:t>
            </a: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– восстановление файла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git revert </a:t>
            </a: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– откат состояния к определенному коммиту с фиксацией всех действий в индексе</a:t>
            </a:r>
            <a:endParaRPr/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git reset --soft</a:t>
            </a:r>
            <a:endParaRPr/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git reset --mixed</a:t>
            </a:r>
            <a:endParaRPr/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git reset -–hard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44"/>
          <p:cNvSpPr txBox="1"/>
          <p:nvPr>
            <p:ph type="title"/>
          </p:nvPr>
        </p:nvSpPr>
        <p:spPr>
          <a:xfrm>
            <a:off x="1257300" y="547690"/>
            <a:ext cx="13702285" cy="19891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 – удалить файл</a:t>
            </a:r>
            <a:endParaRPr/>
          </a:p>
        </p:txBody>
      </p:sp>
      <p:sp>
        <p:nvSpPr>
          <p:cNvPr id="331" name="Google Shape;331;p44"/>
          <p:cNvSpPr txBox="1"/>
          <p:nvPr/>
        </p:nvSpPr>
        <p:spPr>
          <a:xfrm>
            <a:off x="1257300" y="2227141"/>
            <a:ext cx="16442871" cy="76082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Пусть в нашем репо есть файл sample.txt и нам он больше не нужен. Как правильно удалить файл, чтобы он больше не отслеживался git и не был восстановлен при обновлении репозитория.</a:t>
            </a:r>
            <a:endParaRPr/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Удалим файл обычным образом</a:t>
            </a:r>
            <a:endParaRPr/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$ rm sample.txt		</a:t>
            </a:r>
            <a:r>
              <a:rPr b="0" i="0" lang="en-US" sz="2400" u="none" cap="none" strike="noStrike">
                <a:solidFill>
                  <a:srgbClr val="92D050"/>
                </a:solidFill>
                <a:latin typeface="Courier New"/>
                <a:ea typeface="Courier New"/>
                <a:cs typeface="Courier New"/>
                <a:sym typeface="Courier New"/>
              </a:rPr>
              <a:t> # удаляем файл</a:t>
            </a:r>
            <a:endParaRPr b="0" i="0" sz="24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$ git status		</a:t>
            </a:r>
            <a:r>
              <a:rPr b="0" i="0" lang="en-US" sz="2400" u="none" cap="none" strike="noStrike">
                <a:solidFill>
                  <a:srgbClr val="92D050"/>
                </a:solidFill>
                <a:latin typeface="Courier New"/>
                <a:ea typeface="Courier New"/>
                <a:cs typeface="Courier New"/>
                <a:sym typeface="Courier New"/>
              </a:rPr>
              <a:t> # смотрим статус репозитория</a:t>
            </a:r>
            <a:endParaRPr b="0" i="0" sz="24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On branch main</a:t>
            </a:r>
            <a:endParaRPr/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Changes not staged for commit:</a:t>
            </a:r>
            <a:endParaRPr/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(use "git add/rm &lt;file&gt;..." to update what will be committed)</a:t>
            </a:r>
            <a:endParaRPr/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(use "git restore &lt;file&gt;..." to discard changes in working directory)</a:t>
            </a:r>
            <a:endParaRPr/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b="0" i="0" lang="en-US" sz="2400" u="none" cap="none" strike="noStrike">
                <a:solidFill>
                  <a:srgbClr val="C00000"/>
                </a:solidFill>
                <a:latin typeface="Courier New"/>
                <a:ea typeface="Courier New"/>
                <a:cs typeface="Courier New"/>
                <a:sym typeface="Courier New"/>
              </a:rPr>
              <a:t>deleted:    sample.txt</a:t>
            </a:r>
            <a:endParaRPr b="0" i="0" sz="2400" u="none" cap="none" strike="noStrike">
              <a:solidFill>
                <a:srgbClr val="C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$ git add –A	</a:t>
            </a:r>
            <a:r>
              <a:rPr b="0" i="0" lang="en-US" sz="2400" u="none" cap="none" strike="noStrike">
                <a:solidFill>
                  <a:srgbClr val="92D050"/>
                </a:solidFill>
                <a:latin typeface="Courier New"/>
                <a:ea typeface="Courier New"/>
                <a:cs typeface="Courier New"/>
                <a:sym typeface="Courier New"/>
              </a:rPr>
              <a:t> # добавляем все файлы</a:t>
            </a:r>
            <a:endParaRPr b="0" i="0" sz="24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$ git commit –m “Deleted file sample.txt”	</a:t>
            </a:r>
            <a:r>
              <a:rPr b="0" i="0" lang="en-US" sz="2400" u="none" cap="none" strike="noStrike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# фиксируем изменения</a:t>
            </a:r>
            <a:endParaRPr b="0" i="0" sz="2400" u="none" cap="none" strike="noStrike">
              <a:solidFill>
                <a:schemeClr val="accent6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45"/>
          <p:cNvSpPr txBox="1"/>
          <p:nvPr>
            <p:ph type="title"/>
          </p:nvPr>
        </p:nvSpPr>
        <p:spPr>
          <a:xfrm>
            <a:off x="1257300" y="547690"/>
            <a:ext cx="13702285" cy="19891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 – удалить файл</a:t>
            </a:r>
            <a:endParaRPr/>
          </a:p>
        </p:txBody>
      </p:sp>
      <p:sp>
        <p:nvSpPr>
          <p:cNvPr id="337" name="Google Shape;337;p45"/>
          <p:cNvSpPr txBox="1"/>
          <p:nvPr/>
        </p:nvSpPr>
        <p:spPr>
          <a:xfrm>
            <a:off x="1257300" y="2227141"/>
            <a:ext cx="16442871" cy="67218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Пусть в нашем репо есть файл sample.txt и нам он больше не нужен. Как правильно удалить файл, чтобы он больше не отслеживался git и не был восстановлен при обновлении репозитория.</a:t>
            </a:r>
            <a:endParaRPr/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Удалим файл «правильно»</a:t>
            </a:r>
            <a:endParaRPr/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$ git rm sample.txt</a:t>
            </a:r>
            <a:endParaRPr b="0" i="0" sz="24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rm 'sample.txt'</a:t>
            </a:r>
            <a:endParaRPr/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$ git status</a:t>
            </a:r>
            <a:endParaRPr/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On branch main</a:t>
            </a:r>
            <a:endParaRPr/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Changes to be committed:</a:t>
            </a:r>
            <a:endParaRPr/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(use "git restore --staged &lt;file&gt;..." to unstage)</a:t>
            </a:r>
            <a:endParaRPr/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b="0" i="0" lang="en-US" sz="2400" u="none" cap="none" strike="noStrike">
                <a:solidFill>
                  <a:srgbClr val="C00000"/>
                </a:solidFill>
                <a:latin typeface="Courier New"/>
                <a:ea typeface="Courier New"/>
                <a:cs typeface="Courier New"/>
                <a:sym typeface="Courier New"/>
              </a:rPr>
              <a:t>deleted:    sample.txt</a:t>
            </a:r>
            <a:endParaRPr b="0" i="0" sz="2400" u="none" cap="none" strike="noStrike">
              <a:solidFill>
                <a:srgbClr val="C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$ git commit -m “Deleted file sample.txt"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6"/>
          <p:cNvSpPr txBox="1"/>
          <p:nvPr>
            <p:ph type="title"/>
          </p:nvPr>
        </p:nvSpPr>
        <p:spPr>
          <a:xfrm>
            <a:off x="1257300" y="547690"/>
            <a:ext cx="13702285" cy="19891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 – восстанавливаем файлы</a:t>
            </a:r>
            <a:endParaRPr/>
          </a:p>
        </p:txBody>
      </p:sp>
      <p:sp>
        <p:nvSpPr>
          <p:cNvPr id="343" name="Google Shape;343;p46"/>
          <p:cNvSpPr txBox="1"/>
          <p:nvPr/>
        </p:nvSpPr>
        <p:spPr>
          <a:xfrm>
            <a:off x="1257300" y="2227141"/>
            <a:ext cx="16442871" cy="71650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Пусть в нашем репо есть файл sample.txt и мы его случайно удалили. Необходимо восстановить его из индекса.</a:t>
            </a:r>
            <a:endParaRPr/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$ rm sample.txt  </a:t>
            </a:r>
            <a:r>
              <a:rPr b="0" i="0" lang="en-US" sz="2400" u="none" cap="none" strike="noStrike">
                <a:solidFill>
                  <a:srgbClr val="92D050"/>
                </a:solidFill>
                <a:latin typeface="Courier New"/>
                <a:ea typeface="Courier New"/>
                <a:cs typeface="Courier New"/>
                <a:sym typeface="Courier New"/>
              </a:rPr>
              <a:t># удаляем файл</a:t>
            </a:r>
            <a:endParaRPr b="0" i="0" sz="2400" u="none" cap="none" strike="noStrike">
              <a:solidFill>
                <a:srgbClr val="92D05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$ git status	</a:t>
            </a:r>
            <a:r>
              <a:rPr b="0" i="0" lang="en-US" sz="2400" u="none" cap="none" strike="noStrike">
                <a:solidFill>
                  <a:srgbClr val="92D050"/>
                </a:solidFill>
                <a:latin typeface="Courier New"/>
                <a:ea typeface="Courier New"/>
                <a:cs typeface="Courier New"/>
                <a:sym typeface="Courier New"/>
              </a:rPr>
              <a:t> # смотрим статус репозитория</a:t>
            </a:r>
            <a:endParaRPr b="0" i="0" sz="2400" u="none" cap="none" strike="noStrike">
              <a:solidFill>
                <a:srgbClr val="92D05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On branch main</a:t>
            </a:r>
            <a:endParaRPr/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Changes not staged for commit:</a:t>
            </a:r>
            <a:endParaRPr/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(use "git add/rm &lt;file&gt;..." to update what will be committed)</a:t>
            </a:r>
            <a:endParaRPr/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(use "git restore &lt;file&gt;..." to discard changes in working directory)</a:t>
            </a:r>
            <a:endParaRPr/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b="0" i="0" lang="en-US" sz="2400" u="none" cap="none" strike="noStrike">
                <a:solidFill>
                  <a:srgbClr val="C00000"/>
                </a:solidFill>
                <a:latin typeface="Courier New"/>
                <a:ea typeface="Courier New"/>
                <a:cs typeface="Courier New"/>
                <a:sym typeface="Courier New"/>
              </a:rPr>
              <a:t>deleted: sample.txt</a:t>
            </a:r>
            <a:endParaRPr b="0" i="0" sz="2400" u="none" cap="none" strike="noStrike">
              <a:solidFill>
                <a:srgbClr val="C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$ git restore sample.txt	</a:t>
            </a:r>
            <a:r>
              <a:rPr b="0" i="0" lang="en-US" sz="2400" u="none" cap="none" strike="noStrike">
                <a:solidFill>
                  <a:srgbClr val="92D050"/>
                </a:solidFill>
                <a:latin typeface="Courier New"/>
                <a:ea typeface="Courier New"/>
                <a:cs typeface="Courier New"/>
                <a:sym typeface="Courier New"/>
              </a:rPr>
              <a:t># восстанавливаем файл</a:t>
            </a:r>
            <a:endParaRPr b="0" i="0" sz="2400" u="none" cap="none" strike="noStrike">
              <a:solidFill>
                <a:srgbClr val="92D05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$ git status	</a:t>
            </a:r>
            <a:r>
              <a:rPr b="0" i="0" lang="en-US" sz="2400" u="none" cap="none" strike="noStrike">
                <a:solidFill>
                  <a:srgbClr val="92D050"/>
                </a:solidFill>
                <a:latin typeface="Courier New"/>
                <a:ea typeface="Courier New"/>
                <a:cs typeface="Courier New"/>
                <a:sym typeface="Courier New"/>
              </a:rPr>
              <a:t># смотрим статус репозитория</a:t>
            </a:r>
            <a:endParaRPr b="0" i="0" sz="2400" u="none" cap="none" strike="noStrike">
              <a:solidFill>
                <a:srgbClr val="92D05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On branch main</a:t>
            </a:r>
            <a:endParaRPr/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nothing to commit, working tree clean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47"/>
          <p:cNvSpPr txBox="1"/>
          <p:nvPr>
            <p:ph type="title"/>
          </p:nvPr>
        </p:nvSpPr>
        <p:spPr>
          <a:xfrm>
            <a:off x="1257300" y="547690"/>
            <a:ext cx="13702285" cy="19891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 – откат изменений</a:t>
            </a:r>
            <a:endParaRPr/>
          </a:p>
        </p:txBody>
      </p:sp>
      <p:sp>
        <p:nvSpPr>
          <p:cNvPr id="349" name="Google Shape;349;p47"/>
          <p:cNvSpPr txBox="1"/>
          <p:nvPr/>
        </p:nvSpPr>
        <p:spPr>
          <a:xfrm>
            <a:off x="1257300" y="2227141"/>
            <a:ext cx="16442871" cy="71096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Пусть в нашем репо есть файл sample.txt и мы его изменили, но еще не зафиксировали коммит. Необходимо исключить файл из коммита и оставить изменения в файле.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$ git add sample.txt  			 </a:t>
            </a:r>
            <a:r>
              <a:rPr b="0" i="0" lang="en-US" sz="2400" u="none" cap="none" strike="noStrike">
                <a:solidFill>
                  <a:srgbClr val="92D050"/>
                </a:solidFill>
                <a:latin typeface="Courier New"/>
                <a:ea typeface="Courier New"/>
                <a:cs typeface="Courier New"/>
                <a:sym typeface="Courier New"/>
              </a:rPr>
              <a:t># добавляем файл</a:t>
            </a:r>
            <a:endParaRPr b="0" i="0" sz="2400" u="none" cap="none" strike="noStrike">
              <a:solidFill>
                <a:srgbClr val="92D05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$ git status					</a:t>
            </a:r>
            <a:r>
              <a:rPr b="0" i="0" lang="en-US" sz="2400" u="none" cap="none" strike="noStrike">
                <a:solidFill>
                  <a:srgbClr val="92D050"/>
                </a:solidFill>
                <a:latin typeface="Courier New"/>
                <a:ea typeface="Courier New"/>
                <a:cs typeface="Courier New"/>
                <a:sym typeface="Courier New"/>
              </a:rPr>
              <a:t> # смотрим статус репозитория</a:t>
            </a:r>
            <a:endParaRPr b="0" i="0" sz="24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On branch main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Changes to be committed: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(use "git restore --staged &lt;file&gt;..." to unstage)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b="0" i="0" lang="en-US" sz="2400" u="none" cap="none" strike="noStrike">
                <a:solidFill>
                  <a:srgbClr val="00B050"/>
                </a:solidFill>
                <a:latin typeface="Courier New"/>
                <a:ea typeface="Courier New"/>
                <a:cs typeface="Courier New"/>
                <a:sym typeface="Courier New"/>
              </a:rPr>
              <a:t>modified:   sample.txt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0B05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$ git restore –staged sample.txt 	</a:t>
            </a:r>
            <a:r>
              <a:rPr b="0" i="0" lang="en-US" sz="2400" u="none" cap="none" strike="noStrike">
                <a:solidFill>
                  <a:srgbClr val="92D050"/>
                </a:solidFill>
                <a:latin typeface="Courier New"/>
                <a:ea typeface="Courier New"/>
                <a:cs typeface="Courier New"/>
                <a:sym typeface="Courier New"/>
              </a:rPr>
              <a:t> # удаляем файл из индекса</a:t>
            </a:r>
            <a:endParaRPr b="0" i="0" sz="24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$ git status			</a:t>
            </a:r>
            <a:r>
              <a:rPr b="0" i="0" lang="en-US" sz="2400" u="none" cap="none" strike="noStrike">
                <a:solidFill>
                  <a:srgbClr val="92D050"/>
                </a:solidFill>
                <a:latin typeface="Courier New"/>
                <a:ea typeface="Courier New"/>
                <a:cs typeface="Courier New"/>
                <a:sym typeface="Courier New"/>
              </a:rPr>
              <a:t> 		 # смотрим статус репозитория</a:t>
            </a:r>
            <a:endParaRPr b="0" i="0" sz="24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On branch main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Changes not staged for commit: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(use "git add &lt;file&gt;..." to update what will be committed)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(use "git restore &lt;file&gt;..." to discard changes in working directory)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b="0" i="0" lang="en-US" sz="2400" u="none" cap="none" strike="noStrike">
                <a:solidFill>
                  <a:srgbClr val="C00000"/>
                </a:solidFill>
                <a:latin typeface="Courier New"/>
                <a:ea typeface="Courier New"/>
                <a:cs typeface="Courier New"/>
                <a:sym typeface="Courier New"/>
              </a:rPr>
              <a:t>modified:   sample.txt 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48"/>
          <p:cNvSpPr txBox="1"/>
          <p:nvPr>
            <p:ph type="title"/>
          </p:nvPr>
        </p:nvSpPr>
        <p:spPr>
          <a:xfrm>
            <a:off x="1257300" y="547690"/>
            <a:ext cx="13702285" cy="19891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 – указатель HEAD</a:t>
            </a:r>
            <a:endParaRPr/>
          </a:p>
        </p:txBody>
      </p:sp>
      <p:sp>
        <p:nvSpPr>
          <p:cNvPr id="355" name="Google Shape;355;p48"/>
          <p:cNvSpPr txBox="1"/>
          <p:nvPr/>
        </p:nvSpPr>
        <p:spPr>
          <a:xfrm>
            <a:off x="1257300" y="2083449"/>
            <a:ext cx="16442871" cy="81055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HEAD – это указатель (то есть ссылка на один из коммитов), главное назначение которого - определять, </a:t>
            </a: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в каком состоянии находится рабочая копия</a:t>
            </a: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 На какой коммит указывает HEAD – в таком состоянии файлы и находятся в рабочей области.</a:t>
            </a:r>
            <a:endParaRPr/>
          </a:p>
          <a:p>
            <a:pPr indent="0" lvl="0" marL="0" marR="0" rtl="0" algn="l">
              <a:lnSpc>
                <a:spcPct val="12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Обычно HEAD указывает не на определенный коммит, а на указатель ветки, который в свою очередь указывает на конкретный коммит.</a:t>
            </a:r>
            <a:endParaRPr/>
          </a:p>
          <a:p>
            <a:pPr indent="0" lvl="0" marL="0" marR="0" rtl="0" algn="l">
              <a:lnSpc>
                <a:spcPct val="12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HEAD можно перемещать</a:t>
            </a: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при перемещении указателя </a:t>
            </a: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файлы в рабочей копии изменятся</a:t>
            </a: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так, чтобы соответствовать коммиту, на который указывает HEAD.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Переключение ветки – ни что иное, как передвижение указателя HEAD с указателя одной ветки на указатель другой.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Указывая путь до чего бы то ни было, вы можете использовать как абсолютные указатели, например, хэш коммита или имя ветки, так и относительные:</a:t>
            </a:r>
            <a:endParaRPr/>
          </a:p>
          <a:p>
            <a:pPr indent="-342900" lvl="0" marL="342900" marR="0" rtl="0" algn="l">
              <a:lnSpc>
                <a:spcPct val="12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Знак ^ означает "предыдущий". Например путь HEAD^ означает "предыдущий коммит перед тем, на который указывает HEAD"</a:t>
            </a:r>
            <a:endParaRPr/>
          </a:p>
          <a:p>
            <a:pPr indent="-342900" lvl="0" marL="342900" marR="0" rtl="0" algn="l">
              <a:lnSpc>
                <a:spcPct val="12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Знак ~ позволяет вам указать число коммитов. Например, запись HEAD~7 означает "7 коммитов назад от коммита, на который указывает HEAD".</a:t>
            </a:r>
            <a:endParaRPr b="0" i="0" sz="2400" u="none" cap="none" strike="noStrike">
              <a:solidFill>
                <a:srgbClr val="C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8"/>
          <p:cNvSpPr/>
          <p:nvPr/>
        </p:nvSpPr>
        <p:spPr>
          <a:xfrm>
            <a:off x="936000" y="971999"/>
            <a:ext cx="12075626" cy="10953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401" u="none" cap="none" strike="noStrike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Правила занятия</a:t>
            </a:r>
            <a:endParaRPr b="1" i="0" sz="6401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18"/>
          <p:cNvSpPr/>
          <p:nvPr/>
        </p:nvSpPr>
        <p:spPr>
          <a:xfrm>
            <a:off x="936001" y="3697974"/>
            <a:ext cx="11804298" cy="49868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426757" lvl="0" marL="502961" marR="0" rtl="0" algn="l">
              <a:lnSpc>
                <a:spcPct val="115000"/>
              </a:lnSpc>
              <a:spcBef>
                <a:spcPts val="2500"/>
              </a:spcBef>
              <a:spcAft>
                <a:spcPts val="0"/>
              </a:spcAft>
              <a:buClr>
                <a:srgbClr val="030303"/>
              </a:buClr>
              <a:buSzPts val="2400"/>
              <a:buFont typeface="Inter"/>
              <a:buChar char="●"/>
            </a:pPr>
            <a:r>
              <a:rPr b="0" i="0" lang="en-US" sz="2400" u="none" cap="none" strike="noStrike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Камера должна быть включена на протяжении всего занятия.</a:t>
            </a:r>
            <a:endParaRPr/>
          </a:p>
          <a:p>
            <a:pPr indent="-426757" lvl="0" marL="502961" marR="0" rtl="0" algn="l">
              <a:lnSpc>
                <a:spcPct val="115000"/>
              </a:lnSpc>
              <a:spcBef>
                <a:spcPts val="2500"/>
              </a:spcBef>
              <a:spcAft>
                <a:spcPts val="0"/>
              </a:spcAft>
              <a:buClr>
                <a:srgbClr val="030303"/>
              </a:buClr>
              <a:buSzPts val="2400"/>
              <a:buFont typeface="Inter"/>
              <a:buChar char="●"/>
            </a:pPr>
            <a:r>
              <a:rPr b="0" i="0" lang="en-US" sz="2400" u="none" cap="none" strike="noStrike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Организационные вопросы по обучению решаются с кураторами, а не на тематических занятиях.</a:t>
            </a:r>
            <a:endParaRPr/>
          </a:p>
          <a:p>
            <a:pPr indent="-426757" lvl="0" marL="502961" marR="0" rtl="0" algn="l">
              <a:lnSpc>
                <a:spcPct val="115000"/>
              </a:lnSpc>
              <a:spcBef>
                <a:spcPts val="2500"/>
              </a:spcBef>
              <a:spcAft>
                <a:spcPts val="0"/>
              </a:spcAft>
              <a:buClr>
                <a:srgbClr val="030303"/>
              </a:buClr>
              <a:buSzPts val="2400"/>
              <a:buFont typeface="Inter"/>
              <a:buChar char="●"/>
            </a:pPr>
            <a:r>
              <a:rPr b="0" i="0" lang="en-US" sz="2400" u="none" cap="none" strike="noStrike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Вести себя уважительно и этично по отношению к остальным участникам занятия.</a:t>
            </a:r>
            <a:endParaRPr/>
          </a:p>
          <a:p>
            <a:pPr indent="-426757" lvl="0" marL="502961" marR="0" rtl="0" algn="l">
              <a:lnSpc>
                <a:spcPct val="115000"/>
              </a:lnSpc>
              <a:spcBef>
                <a:spcPts val="2500"/>
              </a:spcBef>
              <a:spcAft>
                <a:spcPts val="0"/>
              </a:spcAft>
              <a:buClr>
                <a:srgbClr val="030303"/>
              </a:buClr>
              <a:buSzPts val="2400"/>
              <a:buFont typeface="Inter"/>
              <a:buChar char="●"/>
            </a:pPr>
            <a:r>
              <a:rPr b="0" i="0" lang="en-US" sz="2400" u="none" cap="none" strike="noStrike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Во время занятия будут интерактивные задания, будьте готовы взаимодействовать с другими участниками, демонстрировать рабочий экран.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49"/>
          <p:cNvSpPr txBox="1"/>
          <p:nvPr>
            <p:ph type="title"/>
          </p:nvPr>
        </p:nvSpPr>
        <p:spPr>
          <a:xfrm>
            <a:off x="1257300" y="547690"/>
            <a:ext cx="13702285" cy="19891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 – указатель HEAD</a:t>
            </a:r>
            <a:endParaRPr/>
          </a:p>
        </p:txBody>
      </p:sp>
      <p:sp>
        <p:nvSpPr>
          <p:cNvPr id="361" name="Google Shape;361;p49"/>
          <p:cNvSpPr txBox="1"/>
          <p:nvPr/>
        </p:nvSpPr>
        <p:spPr>
          <a:xfrm>
            <a:off x="1257300" y="2833651"/>
            <a:ext cx="16442871" cy="5157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$ git checkout HEAD~2</a:t>
            </a:r>
            <a:endParaRPr b="0" i="0" sz="2400" u="none" cap="none" strike="noStrike">
              <a:solidFill>
                <a:srgbClr val="C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362" name="Google Shape;362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787684" y="5752670"/>
            <a:ext cx="7500316" cy="4536000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p49"/>
          <p:cNvSpPr/>
          <p:nvPr/>
        </p:nvSpPr>
        <p:spPr>
          <a:xfrm>
            <a:off x="13363303" y="4976949"/>
            <a:ext cx="3004457" cy="966651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99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64" name="Google Shape;364;p49"/>
          <p:cNvGrpSpPr/>
          <p:nvPr/>
        </p:nvGrpSpPr>
        <p:grpSpPr>
          <a:xfrm>
            <a:off x="0" y="5752670"/>
            <a:ext cx="8374165" cy="4536000"/>
            <a:chOff x="0" y="5752670"/>
            <a:chExt cx="8374165" cy="4536000"/>
          </a:xfrm>
        </p:grpSpPr>
        <p:pic>
          <p:nvPicPr>
            <p:cNvPr id="365" name="Google Shape;365;p4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0" y="5752670"/>
              <a:ext cx="8374165" cy="4536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6" name="Google Shape;366;p49"/>
            <p:cNvSpPr/>
            <p:nvPr/>
          </p:nvSpPr>
          <p:spPr>
            <a:xfrm>
              <a:off x="535577" y="6191794"/>
              <a:ext cx="1149532" cy="326572"/>
            </a:xfrm>
            <a:prstGeom prst="rect">
              <a:avLst/>
            </a:prstGeom>
            <a:solidFill>
              <a:srgbClr val="FFF5D4"/>
            </a:solidFill>
            <a:ln cap="flat" cmpd="sng" w="25400">
              <a:solidFill>
                <a:srgbClr val="FFF5D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399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7" name="Google Shape;367;p49"/>
          <p:cNvSpPr/>
          <p:nvPr/>
        </p:nvSpPr>
        <p:spPr>
          <a:xfrm>
            <a:off x="16707393" y="9657551"/>
            <a:ext cx="1149532" cy="326572"/>
          </a:xfrm>
          <a:prstGeom prst="rect">
            <a:avLst/>
          </a:prstGeom>
          <a:solidFill>
            <a:srgbClr val="FFF5D4"/>
          </a:solidFill>
          <a:ln cap="flat" cmpd="sng" w="25400">
            <a:solidFill>
              <a:srgbClr val="FFF5D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99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" name="Google Shape;368;p49"/>
          <p:cNvSpPr/>
          <p:nvPr/>
        </p:nvSpPr>
        <p:spPr>
          <a:xfrm>
            <a:off x="9168728" y="7613503"/>
            <a:ext cx="1133337" cy="810994"/>
          </a:xfrm>
          <a:custGeom>
            <a:rect b="b" l="l" r="r" t="t"/>
            <a:pathLst>
              <a:path extrusionOk="0" h="810994" w="1133337">
                <a:moveTo>
                  <a:pt x="0" y="202749"/>
                </a:moveTo>
                <a:cubicBezTo>
                  <a:pt x="250585" y="266231"/>
                  <a:pt x="548284" y="232913"/>
                  <a:pt x="727840" y="202749"/>
                </a:cubicBezTo>
                <a:cubicBezTo>
                  <a:pt x="744991" y="139997"/>
                  <a:pt x="728620" y="35212"/>
                  <a:pt x="727840" y="0"/>
                </a:cubicBezTo>
                <a:cubicBezTo>
                  <a:pt x="856865" y="93110"/>
                  <a:pt x="981242" y="245756"/>
                  <a:pt x="1133337" y="405497"/>
                </a:cubicBezTo>
                <a:cubicBezTo>
                  <a:pt x="951687" y="578287"/>
                  <a:pt x="797098" y="684219"/>
                  <a:pt x="727840" y="810994"/>
                </a:cubicBezTo>
                <a:cubicBezTo>
                  <a:pt x="739117" y="766062"/>
                  <a:pt x="737752" y="704097"/>
                  <a:pt x="727840" y="608246"/>
                </a:cubicBezTo>
                <a:cubicBezTo>
                  <a:pt x="528023" y="597247"/>
                  <a:pt x="135738" y="629588"/>
                  <a:pt x="0" y="608246"/>
                </a:cubicBezTo>
                <a:cubicBezTo>
                  <a:pt x="67853" y="524758"/>
                  <a:pt x="145397" y="455772"/>
                  <a:pt x="202749" y="405497"/>
                </a:cubicBezTo>
                <a:cubicBezTo>
                  <a:pt x="156561" y="336490"/>
                  <a:pt x="75695" y="251177"/>
                  <a:pt x="0" y="202749"/>
                </a:cubicBezTo>
                <a:close/>
              </a:path>
            </a:pathLst>
          </a:custGeom>
          <a:noFill/>
          <a:ln cap="flat" cmpd="sng" w="25400">
            <a:solidFill>
              <a:srgbClr val="833C0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99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50"/>
          <p:cNvSpPr txBox="1"/>
          <p:nvPr>
            <p:ph type="title"/>
          </p:nvPr>
        </p:nvSpPr>
        <p:spPr>
          <a:xfrm>
            <a:off x="1257300" y="547690"/>
            <a:ext cx="13702285" cy="19891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 – указатель HEAD</a:t>
            </a:r>
            <a:endParaRPr/>
          </a:p>
        </p:txBody>
      </p:sp>
      <p:sp>
        <p:nvSpPr>
          <p:cNvPr id="374" name="Google Shape;374;p50"/>
          <p:cNvSpPr txBox="1"/>
          <p:nvPr/>
        </p:nvSpPr>
        <p:spPr>
          <a:xfrm>
            <a:off x="1257300" y="2833651"/>
            <a:ext cx="16442871" cy="34255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Состояние </a:t>
            </a: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detached head </a:t>
            </a: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– указатель HEAD не совпадает с указателем main. Например мы хотим создать новую ветку от «состояния в прошлом».</a:t>
            </a:r>
            <a:endParaRPr/>
          </a:p>
          <a:p>
            <a:pPr indent="0" lvl="0" marL="0" marR="0" rtl="0" algn="l">
              <a:lnSpc>
                <a:spcPct val="12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Внимание: если сделать коммит от в состоянии detached head то он не будет привязан ни к какой ветке и вы не увидите его в выводе команды </a:t>
            </a:r>
            <a:r>
              <a:rPr b="0" i="0" lang="en-US" sz="2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git log</a:t>
            </a: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 Т.е добраться до него можно будет только запомнив его хеш.</a:t>
            </a:r>
            <a:endParaRPr/>
          </a:p>
          <a:p>
            <a:pPr indent="0" lvl="0" marL="0" marR="0" rtl="0" algn="l">
              <a:lnSpc>
                <a:spcPct val="12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Как вернуться обратно?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$ git checkout main</a:t>
            </a:r>
            <a:endParaRPr b="0" i="0" sz="2400" u="none" cap="none" strike="noStrike">
              <a:solidFill>
                <a:srgbClr val="C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grpSp>
        <p:nvGrpSpPr>
          <p:cNvPr id="375" name="Google Shape;375;p50"/>
          <p:cNvGrpSpPr/>
          <p:nvPr/>
        </p:nvGrpSpPr>
        <p:grpSpPr>
          <a:xfrm>
            <a:off x="9913835" y="5042263"/>
            <a:ext cx="8374165" cy="5244737"/>
            <a:chOff x="9913835" y="5042263"/>
            <a:chExt cx="8374165" cy="5244737"/>
          </a:xfrm>
        </p:grpSpPr>
        <p:grpSp>
          <p:nvGrpSpPr>
            <p:cNvPr id="376" name="Google Shape;376;p50"/>
            <p:cNvGrpSpPr/>
            <p:nvPr/>
          </p:nvGrpSpPr>
          <p:grpSpPr>
            <a:xfrm>
              <a:off x="9913835" y="5751000"/>
              <a:ext cx="8374165" cy="4536000"/>
              <a:chOff x="2586446" y="5751000"/>
              <a:chExt cx="8374165" cy="4536000"/>
            </a:xfrm>
          </p:grpSpPr>
          <p:pic>
            <p:nvPicPr>
              <p:cNvPr id="377" name="Google Shape;377;p50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2586446" y="5751000"/>
                <a:ext cx="8374165" cy="45360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78" name="Google Shape;378;p50"/>
              <p:cNvSpPr/>
              <p:nvPr/>
            </p:nvSpPr>
            <p:spPr>
              <a:xfrm>
                <a:off x="3069771" y="6178731"/>
                <a:ext cx="1149532" cy="326572"/>
              </a:xfrm>
              <a:prstGeom prst="rect">
                <a:avLst/>
              </a:prstGeom>
              <a:solidFill>
                <a:srgbClr val="FFF5D4"/>
              </a:solidFill>
              <a:ln cap="flat" cmpd="sng" w="25400">
                <a:solidFill>
                  <a:srgbClr val="FFF5D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399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79" name="Google Shape;379;p50"/>
            <p:cNvSpPr/>
            <p:nvPr/>
          </p:nvSpPr>
          <p:spPr>
            <a:xfrm>
              <a:off x="13925006" y="5042263"/>
              <a:ext cx="2142308" cy="1018903"/>
            </a:xfrm>
            <a:prstGeom prst="rect">
              <a:avLst/>
            </a:prstGeom>
            <a:solidFill>
              <a:schemeClr val="lt1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399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1"/>
          <p:cNvSpPr txBox="1"/>
          <p:nvPr>
            <p:ph type="title"/>
          </p:nvPr>
        </p:nvSpPr>
        <p:spPr>
          <a:xfrm>
            <a:off x="1257300" y="547690"/>
            <a:ext cx="13702285" cy="19891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 – revert</a:t>
            </a:r>
            <a:endParaRPr/>
          </a:p>
        </p:txBody>
      </p:sp>
      <p:sp>
        <p:nvSpPr>
          <p:cNvPr id="385" name="Google Shape;385;p51"/>
          <p:cNvSpPr txBox="1"/>
          <p:nvPr/>
        </p:nvSpPr>
        <p:spPr>
          <a:xfrm>
            <a:off x="1257300" y="2833651"/>
            <a:ext cx="16442871" cy="71611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Команда выполняет </a:t>
            </a: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откат коммита и фиксирует изменения в новом коммите</a:t>
            </a: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  <a:p>
            <a:pPr indent="0" lvl="0" marL="0" marR="0" rtl="0" algn="l">
              <a:lnSpc>
                <a:spcPct val="12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Внимание, если у вас есть не зафиксированные изменения или вы откатываете не последний коммит, а глубже – то возникает конфликт версий! Git выведет информацию и предложит вам самостоятельно разрешить конфликт, после чего продолжить процесс слияния.</a:t>
            </a:r>
            <a:endParaRPr/>
          </a:p>
          <a:p>
            <a:pPr indent="0" lvl="0" marL="0" marR="0" rtl="0" algn="l">
              <a:lnSpc>
                <a:spcPct val="12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$ git revert HEAD~1</a:t>
            </a:r>
            <a:endParaRPr/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Auto-merging file1.txt</a:t>
            </a:r>
            <a:endParaRPr/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CONFLICT (content): Merge conflict in file1.txt</a:t>
            </a:r>
            <a:endParaRPr/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error: could not revert b1ce0dd... Add line in file 1</a:t>
            </a:r>
            <a:endParaRPr/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hint: After resolving the conflicts, mark them with</a:t>
            </a:r>
            <a:endParaRPr/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hint: "git add/rm &lt;pathspec&gt;", then run</a:t>
            </a:r>
            <a:endParaRPr/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hint: "git revert --continue".</a:t>
            </a:r>
            <a:endParaRPr/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hint: You can instead skip this commit with "git revert --skip".</a:t>
            </a:r>
            <a:endParaRPr/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hint: To abort and get back to the state before "git revert",</a:t>
            </a:r>
            <a:endParaRPr/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hint: run "git revert --abort".</a:t>
            </a:r>
            <a:endParaRPr/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hint: Disable this message with "git config advice.mergeConflict false"</a:t>
            </a:r>
            <a:endParaRPr b="0" i="0" sz="24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52"/>
          <p:cNvSpPr txBox="1"/>
          <p:nvPr>
            <p:ph type="title"/>
          </p:nvPr>
        </p:nvSpPr>
        <p:spPr>
          <a:xfrm>
            <a:off x="1257300" y="547690"/>
            <a:ext cx="13702285" cy="19891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 – revert</a:t>
            </a:r>
            <a:endParaRPr/>
          </a:p>
        </p:txBody>
      </p:sp>
      <p:sp>
        <p:nvSpPr>
          <p:cNvPr id="391" name="Google Shape;391;p52"/>
          <p:cNvSpPr txBox="1"/>
          <p:nvPr/>
        </p:nvSpPr>
        <p:spPr>
          <a:xfrm>
            <a:off x="1257300" y="2833651"/>
            <a:ext cx="16442871" cy="53422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Почему возникает конфликт:</a:t>
            </a:r>
            <a:endParaRPr/>
          </a:p>
          <a:p>
            <a:pPr indent="0" lvl="0" marL="0" marR="0" rtl="0" algn="l">
              <a:lnSpc>
                <a:spcPct val="12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попробуем откатить коммит </a:t>
            </a: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33ff</a:t>
            </a: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то содержимое файла docs.md изменится с содержимого docs.md, коммит </a:t>
            </a: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33ff</a:t>
            </a: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b="0" i="1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«Some docs here and here»</a:t>
            </a:r>
            <a:endParaRPr b="0" i="1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На содержимое docs.md, коммит </a:t>
            </a: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90ab</a:t>
            </a: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b="0" i="1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«Some docs here»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252525"/>
                </a:solidFill>
                <a:latin typeface="Arial"/>
                <a:ea typeface="Arial"/>
                <a:cs typeface="Arial"/>
                <a:sym typeface="Arial"/>
              </a:rPr>
              <a:t>Но ведь в последнем коммите, т.е. в рабочей копии </a:t>
            </a:r>
            <a:br>
              <a:rPr b="0" i="0" lang="en-US" sz="2400" u="none" cap="none" strike="noStrike">
                <a:solidFill>
                  <a:srgbClr val="252525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2400" u="none" cap="none" strike="noStrike">
                <a:solidFill>
                  <a:srgbClr val="252525"/>
                </a:solidFill>
                <a:latin typeface="Arial"/>
                <a:ea typeface="Arial"/>
                <a:cs typeface="Arial"/>
                <a:sym typeface="Arial"/>
              </a:rPr>
              <a:t>находится файл, содержимое которого в коммите </a:t>
            </a:r>
            <a:r>
              <a:rPr b="1" i="0" lang="en-US" sz="2400" u="none" cap="none" strike="noStrike">
                <a:solidFill>
                  <a:srgbClr val="252525"/>
                </a:solidFill>
                <a:latin typeface="Arial"/>
                <a:ea typeface="Arial"/>
                <a:cs typeface="Arial"/>
                <a:sym typeface="Arial"/>
              </a:rPr>
              <a:t>62аа</a:t>
            </a:r>
            <a:r>
              <a:rPr b="0" i="0" lang="en-US" sz="2400" u="none" cap="none" strike="noStrike">
                <a:solidFill>
                  <a:srgbClr val="252525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br>
              <a:rPr b="0" i="0" lang="en-US" sz="2400" u="none" cap="none" strike="noStrike">
                <a:solidFill>
                  <a:srgbClr val="252525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2400" u="none" cap="none" strike="noStrike">
              <a:solidFill>
                <a:srgbClr val="25252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2400" u="none" cap="none" strike="noStrike">
                <a:solidFill>
                  <a:srgbClr val="252525"/>
                </a:solidFill>
                <a:latin typeface="Arial"/>
                <a:ea typeface="Arial"/>
                <a:cs typeface="Arial"/>
                <a:sym typeface="Arial"/>
              </a:rPr>
              <a:t>«Some docs here </a:t>
            </a:r>
            <a:r>
              <a:rPr b="1" i="1" lang="en-US" sz="24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and</a:t>
            </a:r>
            <a:r>
              <a:rPr b="0" i="1" lang="en-US" sz="2400" u="none" cap="none" strike="noStrike">
                <a:solidFill>
                  <a:srgbClr val="252525"/>
                </a:solidFill>
                <a:latin typeface="Arial"/>
                <a:ea typeface="Arial"/>
                <a:cs typeface="Arial"/>
                <a:sym typeface="Arial"/>
              </a:rPr>
              <a:t> here also here»</a:t>
            </a:r>
            <a:endParaRPr b="0" i="1" sz="2400" u="none" cap="none" strike="noStrike">
              <a:solidFill>
                <a:srgbClr val="25252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92" name="Google Shape;392;p52"/>
          <p:cNvGrpSpPr/>
          <p:nvPr/>
        </p:nvGrpSpPr>
        <p:grpSpPr>
          <a:xfrm>
            <a:off x="10226351" y="5143500"/>
            <a:ext cx="8061649" cy="5143500"/>
            <a:chOff x="10226351" y="5143500"/>
            <a:chExt cx="8061649" cy="5143500"/>
          </a:xfrm>
        </p:grpSpPr>
        <p:pic>
          <p:nvPicPr>
            <p:cNvPr id="393" name="Google Shape;393;p5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0226351" y="5143500"/>
              <a:ext cx="8061649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4" name="Google Shape;394;p52"/>
            <p:cNvSpPr/>
            <p:nvPr/>
          </p:nvSpPr>
          <p:spPr>
            <a:xfrm>
              <a:off x="10998926" y="9535886"/>
              <a:ext cx="1123405" cy="418011"/>
            </a:xfrm>
            <a:prstGeom prst="rect">
              <a:avLst/>
            </a:prstGeom>
            <a:solidFill>
              <a:srgbClr val="FFF5D4"/>
            </a:solidFill>
            <a:ln cap="flat" cmpd="sng" w="25400">
              <a:solidFill>
                <a:srgbClr val="FFF5D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399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53"/>
          <p:cNvSpPr txBox="1"/>
          <p:nvPr>
            <p:ph type="title"/>
          </p:nvPr>
        </p:nvSpPr>
        <p:spPr>
          <a:xfrm>
            <a:off x="1257300" y="547690"/>
            <a:ext cx="13702285" cy="19891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 – revert</a:t>
            </a:r>
            <a:endParaRPr/>
          </a:p>
        </p:txBody>
      </p:sp>
      <p:sp>
        <p:nvSpPr>
          <p:cNvPr id="400" name="Google Shape;400;p53"/>
          <p:cNvSpPr txBox="1"/>
          <p:nvPr/>
        </p:nvSpPr>
        <p:spPr>
          <a:xfrm>
            <a:off x="1257300" y="2536827"/>
            <a:ext cx="16442871" cy="78359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Почему возникает конфликт</a:t>
            </a:r>
            <a:endParaRPr/>
          </a:p>
          <a:p>
            <a:pPr indent="0" lvl="0" marL="0" marR="0" rtl="0" algn="l">
              <a:lnSpc>
                <a:spcPct val="12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В последнем коммите, т.е. в рабочей копии находится файл, содержимое которого совсем не соответствует содержимому коммита, который мы откатываем. То есть с момента того коммита мы уже успели изменить файл docs.md, и теперь Git не очень понимает, как именно делать откат:</a:t>
            </a:r>
            <a:endParaRPr/>
          </a:p>
          <a:p>
            <a:pPr indent="-342900" lvl="0" marL="342900" marR="0" rtl="0" algn="l">
              <a:lnSpc>
                <a:spcPct val="12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оставить файл в рабочей копии нетронутым или,</a:t>
            </a:r>
            <a:endParaRPr/>
          </a:p>
          <a:p>
            <a:pPr indent="-342900" lvl="0" marL="342900" marR="0" rtl="0" algn="l">
              <a:lnSpc>
                <a:spcPct val="12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наоборот, заменить файл в рабочей копии на файл </a:t>
            </a:r>
            <a:b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после отката.</a:t>
            </a:r>
            <a:endParaRPr/>
          </a:p>
          <a:p>
            <a:pPr indent="0" lvl="0" marL="0" marR="0" rtl="0" algn="l">
              <a:lnSpc>
                <a:spcPct val="12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Поэтому и возникает конфликт. Git напрямую спрашивает </a:t>
            </a:r>
            <a:b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у нас: "Какой файл мне оставить?”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git checkout --ours  &lt;file_name&gt;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или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git checkout --their  &lt;file_name&gt;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git add &lt;file_name&gt;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revert --continue</a:t>
            </a:r>
            <a:endParaRPr b="0" i="0" sz="24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grpSp>
        <p:nvGrpSpPr>
          <p:cNvPr id="401" name="Google Shape;401;p53"/>
          <p:cNvGrpSpPr/>
          <p:nvPr/>
        </p:nvGrpSpPr>
        <p:grpSpPr>
          <a:xfrm>
            <a:off x="10226351" y="5143500"/>
            <a:ext cx="8061649" cy="5143500"/>
            <a:chOff x="10226351" y="5143500"/>
            <a:chExt cx="8061649" cy="5143500"/>
          </a:xfrm>
        </p:grpSpPr>
        <p:pic>
          <p:nvPicPr>
            <p:cNvPr id="402" name="Google Shape;402;p5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0226351" y="5143500"/>
              <a:ext cx="8061649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03" name="Google Shape;403;p53"/>
            <p:cNvSpPr/>
            <p:nvPr/>
          </p:nvSpPr>
          <p:spPr>
            <a:xfrm>
              <a:off x="10998926" y="9535886"/>
              <a:ext cx="1123405" cy="418011"/>
            </a:xfrm>
            <a:prstGeom prst="rect">
              <a:avLst/>
            </a:prstGeom>
            <a:solidFill>
              <a:srgbClr val="FFF5D4"/>
            </a:solidFill>
            <a:ln cap="flat" cmpd="sng" w="25400">
              <a:solidFill>
                <a:srgbClr val="FFF5D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399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54"/>
          <p:cNvSpPr txBox="1"/>
          <p:nvPr>
            <p:ph type="title"/>
          </p:nvPr>
        </p:nvSpPr>
        <p:spPr>
          <a:xfrm>
            <a:off x="1257300" y="547690"/>
            <a:ext cx="13702285" cy="19891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Live-coding</a:t>
            </a:r>
            <a:endParaRPr/>
          </a:p>
        </p:txBody>
      </p:sp>
      <p:sp>
        <p:nvSpPr>
          <p:cNvPr id="409" name="Google Shape;409;p54"/>
          <p:cNvSpPr txBox="1"/>
          <p:nvPr/>
        </p:nvSpPr>
        <p:spPr>
          <a:xfrm>
            <a:off x="1257300" y="2713809"/>
            <a:ext cx="12981214" cy="39018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AutoNum type="arabicPeriod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Создаем репозиторий на локальном компьютере</a:t>
            </a:r>
            <a:endParaRPr/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AutoNum type="arabicPeriod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Делаем несколько комитов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AutoNum type="arabicPeriod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Перемещаем указатель HEAD на один коммит назад</a:t>
            </a:r>
            <a:endParaRPr/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AutoNum type="arabicPeriod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Делаем новую ветку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AutoNum type="arabicPeriod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Делаем в ней коммит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AutoNum type="arabicPeriod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Переключаемся на ветку main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307a112a049_1_76"/>
          <p:cNvSpPr txBox="1"/>
          <p:nvPr>
            <p:ph type="title"/>
          </p:nvPr>
        </p:nvSpPr>
        <p:spPr>
          <a:xfrm>
            <a:off x="1257300" y="547690"/>
            <a:ext cx="13702200" cy="19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Пример полного цикла команд</a:t>
            </a:r>
            <a:endParaRPr/>
          </a:p>
        </p:txBody>
      </p:sp>
      <p:sp>
        <p:nvSpPr>
          <p:cNvPr id="415" name="Google Shape;415;g307a112a049_1_76"/>
          <p:cNvSpPr txBox="1"/>
          <p:nvPr/>
        </p:nvSpPr>
        <p:spPr>
          <a:xfrm>
            <a:off x="1257300" y="1565409"/>
            <a:ext cx="12981300" cy="9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# 1. Создаем репозиторий на локальном компьютере</a:t>
            </a:r>
            <a:endParaRPr sz="24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mkdir мой_репозиторий</a:t>
            </a:r>
            <a:endParaRPr sz="24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cd мой_репозиторий</a:t>
            </a:r>
            <a:endParaRPr sz="24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git init</a:t>
            </a:r>
            <a:endParaRPr sz="24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# 2. Делаем несколько комитов</a:t>
            </a:r>
            <a:endParaRPr sz="24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echo "Первый коммит" &gt; файл.txt</a:t>
            </a:r>
            <a:endParaRPr sz="24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git add файл.txt</a:t>
            </a:r>
            <a:endParaRPr sz="24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git commit -m "Первый коммит"</a:t>
            </a:r>
            <a:endParaRPr sz="24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echo "Второй коммит" &gt;&gt; файл.txt</a:t>
            </a:r>
            <a:endParaRPr sz="24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git add файл.txt</a:t>
            </a:r>
            <a:endParaRPr sz="24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git commit -m "Второй коммит"</a:t>
            </a:r>
            <a:endParaRPr sz="24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echo "Третий коммит" &gt;&gt; файл.txt</a:t>
            </a:r>
            <a:endParaRPr sz="24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git add файл.txt</a:t>
            </a:r>
            <a:endParaRPr sz="24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git commit -m "Третий коммит"</a:t>
            </a:r>
            <a:endParaRPr sz="2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307a112a049_1_87"/>
          <p:cNvSpPr txBox="1"/>
          <p:nvPr>
            <p:ph type="title"/>
          </p:nvPr>
        </p:nvSpPr>
        <p:spPr>
          <a:xfrm>
            <a:off x="1257300" y="547690"/>
            <a:ext cx="13702200" cy="19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Пример полного цикла команд</a:t>
            </a:r>
            <a:endParaRPr/>
          </a:p>
        </p:txBody>
      </p:sp>
      <p:sp>
        <p:nvSpPr>
          <p:cNvPr id="421" name="Google Shape;421;g307a112a049_1_87"/>
          <p:cNvSpPr txBox="1"/>
          <p:nvPr/>
        </p:nvSpPr>
        <p:spPr>
          <a:xfrm>
            <a:off x="1257300" y="1565409"/>
            <a:ext cx="12981300" cy="82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# 3. Перемещаем указатель HEAD на один коммит назад</a:t>
            </a:r>
            <a:endParaRPr sz="24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git checkout HEAD~1</a:t>
            </a:r>
            <a:endParaRPr sz="24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# 4. Делаем новую ветку</a:t>
            </a:r>
            <a:endParaRPr sz="24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git checkout -b новая_ветка</a:t>
            </a:r>
            <a:endParaRPr sz="24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# 5. Делаем в ней коммит</a:t>
            </a:r>
            <a:endParaRPr sz="24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echo "Коммит в новой ветке" &gt;&gt; файл.txt</a:t>
            </a:r>
            <a:endParaRPr sz="24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git add файл.txt</a:t>
            </a:r>
            <a:endParaRPr sz="24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git commit -m "Коммит в новой ветке"</a:t>
            </a:r>
            <a:endParaRPr sz="24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# 6. Переключаемся на ветку main</a:t>
            </a:r>
            <a:endParaRPr sz="24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git checkout main</a:t>
            </a:r>
            <a:endParaRPr sz="24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-3048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56"/>
          <p:cNvSpPr/>
          <p:nvPr/>
        </p:nvSpPr>
        <p:spPr>
          <a:xfrm>
            <a:off x="4990698" y="2536027"/>
            <a:ext cx="11612880" cy="45981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8601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Практика</a:t>
            </a:r>
            <a:endParaRPr b="1" i="0" sz="8601" u="none" cap="none" strike="noStrik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8601" u="none" cap="none" strike="noStrik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6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Git</a:t>
            </a:r>
            <a:endParaRPr b="1" i="0" sz="6600" u="none" cap="none" strike="noStrik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6600" u="none" cap="none" strike="noStrik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0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Работа в сессионном зале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57"/>
          <p:cNvSpPr txBox="1"/>
          <p:nvPr>
            <p:ph type="title"/>
          </p:nvPr>
        </p:nvSpPr>
        <p:spPr>
          <a:xfrm>
            <a:off x="1257300" y="547690"/>
            <a:ext cx="13702285" cy="19891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Задание в сессионном зале</a:t>
            </a:r>
            <a:endParaRPr/>
          </a:p>
        </p:txBody>
      </p:sp>
      <p:sp>
        <p:nvSpPr>
          <p:cNvPr id="433" name="Google Shape;433;p57"/>
          <p:cNvSpPr txBox="1"/>
          <p:nvPr/>
        </p:nvSpPr>
        <p:spPr>
          <a:xfrm>
            <a:off x="1257300" y="2713808"/>
            <a:ext cx="12981214" cy="446705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Выполните задания.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Время выполнения: 20 минут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Как работать с заданием:</a:t>
            </a:r>
            <a:endParaRPr/>
          </a:p>
          <a:p>
            <a:pPr indent="-342930" lvl="0" marL="34293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Поделитесь на команды по 3-4 человека и перейдите в сессионные залы.</a:t>
            </a:r>
            <a:endParaRPr/>
          </a:p>
          <a:p>
            <a:pPr indent="-342930" lvl="0" marL="34293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Один человек демонстрирует экран и записывает решение, все остальные вырабатывают решение.</a:t>
            </a:r>
            <a:endParaRPr/>
          </a:p>
          <a:p>
            <a:pPr indent="-342930" lvl="0" marL="34293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Вся команда должна понимать решение, объясняйте друг другу.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4"/>
          <p:cNvSpPr/>
          <p:nvPr/>
        </p:nvSpPr>
        <p:spPr>
          <a:xfrm>
            <a:off x="936000" y="972001"/>
            <a:ext cx="12230101" cy="32861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401" u="none" cap="none" strike="noStrike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Карта курса</a:t>
            </a:r>
            <a:endParaRPr b="1" i="0" sz="6401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4"/>
          <p:cNvSpPr/>
          <p:nvPr/>
        </p:nvSpPr>
        <p:spPr>
          <a:xfrm>
            <a:off x="1123405" y="2481942"/>
            <a:ext cx="3860437" cy="9144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F4841D"/>
              </a:gs>
              <a:gs pos="50000">
                <a:srgbClr val="F59A1C"/>
              </a:gs>
              <a:gs pos="100000">
                <a:srgbClr val="F7AD1B"/>
              </a:gs>
            </a:gsLst>
            <a:path path="circle">
              <a:fillToRect r="100%" t="100%"/>
            </a:path>
            <a:tileRect b="-100%" l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/>
          </a:p>
        </p:txBody>
      </p:sp>
      <p:cxnSp>
        <p:nvCxnSpPr>
          <p:cNvPr id="159" name="Google Shape;159;p4"/>
          <p:cNvCxnSpPr>
            <a:stCxn id="158" idx="3"/>
            <a:endCxn id="160" idx="1"/>
          </p:cNvCxnSpPr>
          <p:nvPr/>
        </p:nvCxnSpPr>
        <p:spPr>
          <a:xfrm>
            <a:off x="4983842" y="2939142"/>
            <a:ext cx="1119000" cy="143400"/>
          </a:xfrm>
          <a:prstGeom prst="curvedConnector3">
            <a:avLst>
              <a:gd fmla="val 50000" name="adj1"/>
            </a:avLst>
          </a:prstGeom>
          <a:noFill/>
          <a:ln cap="flat" cmpd="sng" w="19050">
            <a:solidFill>
              <a:schemeClr val="accent2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161" name="Google Shape;161;p4"/>
          <p:cNvCxnSpPr>
            <a:stCxn id="160" idx="3"/>
            <a:endCxn id="162" idx="1"/>
          </p:cNvCxnSpPr>
          <p:nvPr/>
        </p:nvCxnSpPr>
        <p:spPr>
          <a:xfrm>
            <a:off x="9963329" y="3082467"/>
            <a:ext cx="1272600" cy="601800"/>
          </a:xfrm>
          <a:prstGeom prst="curvedConnector3">
            <a:avLst>
              <a:gd fmla="val 49998" name="adj1"/>
            </a:avLst>
          </a:prstGeom>
          <a:noFill/>
          <a:ln cap="flat" cmpd="sng" w="19050">
            <a:solidFill>
              <a:schemeClr val="accent2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163" name="Google Shape;163;p4"/>
          <p:cNvCxnSpPr>
            <a:stCxn id="164" idx="3"/>
            <a:endCxn id="165" idx="1"/>
          </p:cNvCxnSpPr>
          <p:nvPr/>
        </p:nvCxnSpPr>
        <p:spPr>
          <a:xfrm>
            <a:off x="5753380" y="5013959"/>
            <a:ext cx="1460400" cy="490500"/>
          </a:xfrm>
          <a:prstGeom prst="curvedConnector3">
            <a:avLst>
              <a:gd fmla="val 50000" name="adj1"/>
            </a:avLst>
          </a:prstGeom>
          <a:noFill/>
          <a:ln cap="flat" cmpd="sng" w="19050">
            <a:solidFill>
              <a:schemeClr val="accent2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166" name="Google Shape;166;p4"/>
          <p:cNvCxnSpPr>
            <a:stCxn id="165" idx="3"/>
            <a:endCxn id="162" idx="2"/>
          </p:cNvCxnSpPr>
          <p:nvPr/>
        </p:nvCxnSpPr>
        <p:spPr>
          <a:xfrm flipH="1" rot="10800000">
            <a:off x="11632366" y="4141518"/>
            <a:ext cx="1533600" cy="1362900"/>
          </a:xfrm>
          <a:prstGeom prst="curvedConnector2">
            <a:avLst/>
          </a:prstGeom>
          <a:noFill/>
          <a:ln cap="flat" cmpd="sng" w="19050">
            <a:solidFill>
              <a:schemeClr val="accent2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167" name="Google Shape;167;p4"/>
          <p:cNvCxnSpPr>
            <a:stCxn id="164" idx="1"/>
            <a:endCxn id="157" idx="1"/>
          </p:cNvCxnSpPr>
          <p:nvPr/>
        </p:nvCxnSpPr>
        <p:spPr>
          <a:xfrm rot="10800000">
            <a:off x="935943" y="2615159"/>
            <a:ext cx="957000" cy="2398800"/>
          </a:xfrm>
          <a:prstGeom prst="curvedConnector3">
            <a:avLst>
              <a:gd fmla="val 23887" name="adj1"/>
            </a:avLst>
          </a:prstGeom>
          <a:noFill/>
          <a:ln cap="flat" cmpd="sng" w="19050">
            <a:solidFill>
              <a:schemeClr val="accent2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168" name="Google Shape;168;p4"/>
          <p:cNvCxnSpPr>
            <a:stCxn id="157" idx="3"/>
            <a:endCxn id="169" idx="1"/>
          </p:cNvCxnSpPr>
          <p:nvPr/>
        </p:nvCxnSpPr>
        <p:spPr>
          <a:xfrm flipH="1">
            <a:off x="8844001" y="2615063"/>
            <a:ext cx="4322100" cy="5003700"/>
          </a:xfrm>
          <a:prstGeom prst="curvedConnector3">
            <a:avLst>
              <a:gd fmla="val 50000" name="adj1"/>
            </a:avLst>
          </a:prstGeom>
          <a:noFill/>
          <a:ln cap="flat" cmpd="sng" w="19050">
            <a:solidFill>
              <a:schemeClr val="accent2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170" name="Google Shape;170;p4"/>
          <p:cNvCxnSpPr>
            <a:stCxn id="171" idx="3"/>
            <a:endCxn id="169" idx="2"/>
          </p:cNvCxnSpPr>
          <p:nvPr/>
        </p:nvCxnSpPr>
        <p:spPr>
          <a:xfrm flipH="1" rot="10800000">
            <a:off x="7720148" y="8076207"/>
            <a:ext cx="3054300" cy="1238700"/>
          </a:xfrm>
          <a:prstGeom prst="curvedConnector2">
            <a:avLst/>
          </a:prstGeom>
          <a:noFill/>
          <a:ln cap="flat" cmpd="sng" w="19050">
            <a:solidFill>
              <a:schemeClr val="accent2"/>
            </a:solidFill>
            <a:prstDash val="dash"/>
            <a:round/>
            <a:headEnd len="sm" w="sm" type="none"/>
            <a:tailEnd len="sm" w="sm" type="none"/>
          </a:ln>
        </p:spPr>
      </p:cxnSp>
      <p:grpSp>
        <p:nvGrpSpPr>
          <p:cNvPr id="172" name="Google Shape;172;p4"/>
          <p:cNvGrpSpPr/>
          <p:nvPr/>
        </p:nvGrpSpPr>
        <p:grpSpPr>
          <a:xfrm>
            <a:off x="6102892" y="2625267"/>
            <a:ext cx="3860437" cy="914400"/>
            <a:chOff x="6102892" y="2625267"/>
            <a:chExt cx="3860437" cy="914400"/>
          </a:xfrm>
        </p:grpSpPr>
        <p:sp>
          <p:nvSpPr>
            <p:cNvPr id="160" name="Google Shape;160;p4"/>
            <p:cNvSpPr/>
            <p:nvPr/>
          </p:nvSpPr>
          <p:spPr>
            <a:xfrm>
              <a:off x="6102892" y="2625267"/>
              <a:ext cx="3860437" cy="9144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F4841D"/>
                </a:gs>
                <a:gs pos="50000">
                  <a:srgbClr val="F59A1C"/>
                </a:gs>
                <a:gs pos="100000">
                  <a:srgbClr val="F7AD1B"/>
                </a:gs>
              </a:gsLst>
              <a:path path="circle">
                <a:fillToRect r="100%" t="100%"/>
              </a:path>
              <a:tileRect b="-100%" l="-10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Core Python</a:t>
              </a:r>
              <a:endParaRPr/>
            </a:p>
          </p:txBody>
        </p:sp>
        <p:pic>
          <p:nvPicPr>
            <p:cNvPr id="173" name="Google Shape;173;p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378880" y="2911845"/>
              <a:ext cx="430060" cy="4715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74" name="Google Shape;174;p4"/>
          <p:cNvGrpSpPr/>
          <p:nvPr/>
        </p:nvGrpSpPr>
        <p:grpSpPr>
          <a:xfrm>
            <a:off x="11235882" y="3227022"/>
            <a:ext cx="3860437" cy="914400"/>
            <a:chOff x="11235882" y="3227022"/>
            <a:chExt cx="3860437" cy="914400"/>
          </a:xfrm>
        </p:grpSpPr>
        <p:sp>
          <p:nvSpPr>
            <p:cNvPr id="162" name="Google Shape;162;p4"/>
            <p:cNvSpPr/>
            <p:nvPr/>
          </p:nvSpPr>
          <p:spPr>
            <a:xfrm>
              <a:off x="11235882" y="3227022"/>
              <a:ext cx="3860437" cy="9144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F4841D"/>
                </a:gs>
                <a:gs pos="50000">
                  <a:srgbClr val="F59A1C"/>
                </a:gs>
                <a:gs pos="100000">
                  <a:srgbClr val="F7AD1B"/>
                </a:gs>
              </a:gsLst>
              <a:path path="circle">
                <a:fillToRect r="100%" t="100%"/>
              </a:path>
              <a:tileRect b="-100%" l="-10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Advanced Python</a:t>
              </a:r>
              <a:endParaRPr/>
            </a:p>
          </p:txBody>
        </p:sp>
        <p:pic>
          <p:nvPicPr>
            <p:cNvPr id="175" name="Google Shape;175;p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397547" y="3492524"/>
              <a:ext cx="430060" cy="4715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76" name="Google Shape;176;p4"/>
          <p:cNvGrpSpPr/>
          <p:nvPr/>
        </p:nvGrpSpPr>
        <p:grpSpPr>
          <a:xfrm>
            <a:off x="1892943" y="4556759"/>
            <a:ext cx="3860437" cy="914400"/>
            <a:chOff x="2357130" y="5143500"/>
            <a:chExt cx="3860436" cy="914400"/>
          </a:xfrm>
        </p:grpSpPr>
        <p:sp>
          <p:nvSpPr>
            <p:cNvPr id="164" name="Google Shape;164;p4"/>
            <p:cNvSpPr/>
            <p:nvPr/>
          </p:nvSpPr>
          <p:spPr>
            <a:xfrm>
              <a:off x="2357130" y="5143500"/>
              <a:ext cx="3860436" cy="9144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F4841D"/>
                </a:gs>
                <a:gs pos="50000">
                  <a:srgbClr val="F59A1C"/>
                </a:gs>
                <a:gs pos="100000">
                  <a:srgbClr val="F7AD1B"/>
                </a:gs>
              </a:gsLst>
              <a:path path="circle">
                <a:fillToRect r="100%" t="100%"/>
              </a:path>
              <a:tileRect b="-100%" l="-10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Docker и </a:t>
              </a:r>
              <a:br>
                <a:rPr b="0" i="0" lang="en-US" sz="2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b="0" i="0" lang="en-US" sz="2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Docker Compose</a:t>
              </a:r>
              <a:endParaRPr/>
            </a:p>
          </p:txBody>
        </p:sp>
        <p:pic>
          <p:nvPicPr>
            <p:cNvPr id="177" name="Google Shape;177;p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390623" y="5330700"/>
              <a:ext cx="720000" cy="54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8" name="Google Shape;178;p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250074" y="5282379"/>
              <a:ext cx="938768" cy="540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79" name="Google Shape;179;p4"/>
          <p:cNvGrpSpPr/>
          <p:nvPr/>
        </p:nvGrpSpPr>
        <p:grpSpPr>
          <a:xfrm>
            <a:off x="7213781" y="5047218"/>
            <a:ext cx="4418585" cy="914400"/>
            <a:chOff x="7213781" y="5047218"/>
            <a:chExt cx="4418585" cy="914400"/>
          </a:xfrm>
        </p:grpSpPr>
        <p:sp>
          <p:nvSpPr>
            <p:cNvPr id="165" name="Google Shape;165;p4"/>
            <p:cNvSpPr/>
            <p:nvPr/>
          </p:nvSpPr>
          <p:spPr>
            <a:xfrm>
              <a:off x="7213781" y="5047218"/>
              <a:ext cx="4418585" cy="9144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F4841D"/>
                </a:gs>
                <a:gs pos="50000">
                  <a:srgbClr val="F59A1C"/>
                </a:gs>
                <a:gs pos="100000">
                  <a:srgbClr val="F7AD1B"/>
                </a:gs>
              </a:gsLst>
              <a:path path="circle">
                <a:fillToRect r="100%" t="100%"/>
              </a:path>
              <a:tileRect b="-100%" l="-10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Django and Databases</a:t>
              </a:r>
              <a:endParaRPr/>
            </a:p>
          </p:txBody>
        </p:sp>
        <p:pic>
          <p:nvPicPr>
            <p:cNvPr id="180" name="Google Shape;180;p4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7290879" y="5257434"/>
              <a:ext cx="540000" cy="540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81" name="Google Shape;181;p4"/>
          <p:cNvGrpSpPr/>
          <p:nvPr/>
        </p:nvGrpSpPr>
        <p:grpSpPr>
          <a:xfrm>
            <a:off x="2357130" y="6600008"/>
            <a:ext cx="3860437" cy="914400"/>
            <a:chOff x="2357130" y="6600008"/>
            <a:chExt cx="3860436" cy="914400"/>
          </a:xfrm>
        </p:grpSpPr>
        <p:sp>
          <p:nvSpPr>
            <p:cNvPr id="182" name="Google Shape;182;p4"/>
            <p:cNvSpPr/>
            <p:nvPr/>
          </p:nvSpPr>
          <p:spPr>
            <a:xfrm>
              <a:off x="2357130" y="6600008"/>
              <a:ext cx="3860436" cy="9144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F4841D"/>
                </a:gs>
                <a:gs pos="50000">
                  <a:srgbClr val="F59A1C"/>
                </a:gs>
                <a:gs pos="100000">
                  <a:srgbClr val="F7AD1B"/>
                </a:gs>
              </a:gsLst>
              <a:path path="circle">
                <a:fillToRect r="100%" t="100%"/>
              </a:path>
              <a:tileRect b="-100%" l="-10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Microservices и API</a:t>
              </a:r>
              <a:endParaRPr/>
            </a:p>
          </p:txBody>
        </p:sp>
        <p:pic>
          <p:nvPicPr>
            <p:cNvPr id="183" name="Google Shape;183;p4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2465573" y="6787208"/>
              <a:ext cx="430820" cy="540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84" name="Google Shape;184;p4"/>
          <p:cNvGrpSpPr/>
          <p:nvPr/>
        </p:nvGrpSpPr>
        <p:grpSpPr>
          <a:xfrm>
            <a:off x="1706590" y="8857707"/>
            <a:ext cx="6013558" cy="914400"/>
            <a:chOff x="1706590" y="8857706"/>
            <a:chExt cx="6013559" cy="914400"/>
          </a:xfrm>
        </p:grpSpPr>
        <p:sp>
          <p:nvSpPr>
            <p:cNvPr id="171" name="Google Shape;171;p4"/>
            <p:cNvSpPr/>
            <p:nvPr/>
          </p:nvSpPr>
          <p:spPr>
            <a:xfrm>
              <a:off x="1706590" y="8857706"/>
              <a:ext cx="6013559" cy="9144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F4841D"/>
                </a:gs>
                <a:gs pos="50000">
                  <a:srgbClr val="F59A1C"/>
                </a:gs>
                <a:gs pos="100000">
                  <a:srgbClr val="F7AD1B"/>
                </a:gs>
              </a:gsLst>
              <a:path path="circle">
                <a:fillToRect r="100%" t="100%"/>
              </a:path>
              <a:tileRect b="-100%" l="-10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582663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Нейросети для backend-проектов. </a:t>
              </a:r>
              <a:br>
                <a:rPr b="0" i="0" lang="en-US" sz="2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b="0" i="0" lang="en-US" sz="2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Deep ML</a:t>
              </a:r>
              <a:endParaRPr/>
            </a:p>
          </p:txBody>
        </p:sp>
        <p:pic>
          <p:nvPicPr>
            <p:cNvPr id="185" name="Google Shape;185;p4"/>
            <p:cNvPicPr preferRelativeResize="0"/>
            <p:nvPr/>
          </p:nvPicPr>
          <p:blipFill rotWithShape="1">
            <a:blip r:embed="rId8">
              <a:alphaModFix/>
            </a:blip>
            <a:srcRect b="2849" l="0" r="0" t="2849"/>
            <a:stretch/>
          </p:blipFill>
          <p:spPr>
            <a:xfrm>
              <a:off x="1892944" y="9044906"/>
              <a:ext cx="572629" cy="540000"/>
            </a:xfrm>
            <a:prstGeom prst="ellipse">
              <a:avLst/>
            </a:prstGeom>
            <a:noFill/>
            <a:ln>
              <a:noFill/>
            </a:ln>
          </p:spPr>
        </p:pic>
      </p:grpSp>
      <p:grpSp>
        <p:nvGrpSpPr>
          <p:cNvPr id="186" name="Google Shape;186;p4"/>
          <p:cNvGrpSpPr/>
          <p:nvPr/>
        </p:nvGrpSpPr>
        <p:grpSpPr>
          <a:xfrm>
            <a:off x="8844098" y="7161712"/>
            <a:ext cx="3860437" cy="914400"/>
            <a:chOff x="8073390" y="7514408"/>
            <a:chExt cx="3860436" cy="914400"/>
          </a:xfrm>
        </p:grpSpPr>
        <p:sp>
          <p:nvSpPr>
            <p:cNvPr id="169" name="Google Shape;169;p4"/>
            <p:cNvSpPr/>
            <p:nvPr/>
          </p:nvSpPr>
          <p:spPr>
            <a:xfrm>
              <a:off x="8073390" y="7514408"/>
              <a:ext cx="3860436" cy="9144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F4841D"/>
                </a:gs>
                <a:gs pos="50000">
                  <a:srgbClr val="F59A1C"/>
                </a:gs>
                <a:gs pos="100000">
                  <a:srgbClr val="F7AD1B"/>
                </a:gs>
              </a:gsLst>
              <a:path path="circle">
                <a:fillToRect r="100%" t="100%"/>
              </a:path>
              <a:tileRect b="-100%" l="-10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582663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Final Team Project</a:t>
              </a:r>
              <a:endParaRPr/>
            </a:p>
          </p:txBody>
        </p:sp>
        <p:pic>
          <p:nvPicPr>
            <p:cNvPr id="187" name="Google Shape;187;p4"/>
            <p:cNvPicPr preferRelativeResize="0"/>
            <p:nvPr/>
          </p:nvPicPr>
          <p:blipFill rotWithShape="1">
            <a:blip r:embed="rId9">
              <a:alphaModFix/>
            </a:blip>
            <a:srcRect b="2849" l="0" r="0" t="2849"/>
            <a:stretch/>
          </p:blipFill>
          <p:spPr>
            <a:xfrm>
              <a:off x="8289249" y="7701608"/>
              <a:ext cx="572629" cy="540000"/>
            </a:xfrm>
            <a:prstGeom prst="ellipse">
              <a:avLst/>
            </a:prstGeom>
            <a:noFill/>
            <a:ln>
              <a:noFill/>
            </a:ln>
          </p:spPr>
        </p:pic>
      </p:grpSp>
      <p:pic>
        <p:nvPicPr>
          <p:cNvPr id="188" name="Google Shape;188;p4"/>
          <p:cNvPicPr preferRelativeResize="0"/>
          <p:nvPr/>
        </p:nvPicPr>
        <p:blipFill rotWithShape="1">
          <a:blip r:embed="rId10">
            <a:alphaModFix/>
          </a:blip>
          <a:srcRect b="2849" l="0" r="0" t="2849"/>
          <a:stretch/>
        </p:blipFill>
        <p:spPr>
          <a:xfrm>
            <a:off x="1356690" y="2751594"/>
            <a:ext cx="419930" cy="396002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58"/>
          <p:cNvSpPr txBox="1"/>
          <p:nvPr>
            <p:ph type="title"/>
          </p:nvPr>
        </p:nvSpPr>
        <p:spPr>
          <a:xfrm>
            <a:off x="1257300" y="547690"/>
            <a:ext cx="13702285" cy="19891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Практика студентов</a:t>
            </a:r>
            <a:endParaRPr/>
          </a:p>
        </p:txBody>
      </p:sp>
      <p:sp>
        <p:nvSpPr>
          <p:cNvPr id="440" name="Google Shape;440;p58"/>
          <p:cNvSpPr txBox="1"/>
          <p:nvPr/>
        </p:nvSpPr>
        <p:spPr>
          <a:xfrm>
            <a:off x="1257300" y="2713809"/>
            <a:ext cx="12981214" cy="33478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AutoNum type="arabicPeriod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Создаем репозиторий на локальном компьютере</a:t>
            </a:r>
            <a:endParaRPr/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AutoNum type="arabicPeriod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Делаем несколько комитов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AutoNum type="arabicPeriod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Перемещаем указатель HEAD на один коммит назад</a:t>
            </a:r>
            <a:endParaRPr/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AutoNum type="arabicPeriod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Делаем новую ветку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AutoNum type="arabicPeriod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Делаем в ней коммит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AutoNum type="arabicPeriod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Переключаемся на ветку main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60"/>
          <p:cNvSpPr txBox="1"/>
          <p:nvPr/>
        </p:nvSpPr>
        <p:spPr>
          <a:xfrm>
            <a:off x="623400" y="4306902"/>
            <a:ext cx="17041200" cy="11454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 fontScale="92500" lnSpcReduction="10000"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601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Работа в сессионном зале</a:t>
            </a:r>
            <a:endParaRPr b="0" i="0" sz="5601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61"/>
          <p:cNvSpPr txBox="1"/>
          <p:nvPr>
            <p:ph type="title"/>
          </p:nvPr>
        </p:nvSpPr>
        <p:spPr>
          <a:xfrm>
            <a:off x="1257300" y="547690"/>
            <a:ext cx="13702285" cy="19891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Работа в сессионных залах</a:t>
            </a:r>
            <a:endParaRPr/>
          </a:p>
        </p:txBody>
      </p:sp>
      <p:sp>
        <p:nvSpPr>
          <p:cNvPr id="451" name="Google Shape;451;p61"/>
          <p:cNvSpPr txBox="1"/>
          <p:nvPr/>
        </p:nvSpPr>
        <p:spPr>
          <a:xfrm>
            <a:off x="1257301" y="3955842"/>
            <a:ext cx="12471762" cy="30887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Пусть каждая команда покажет свои решения и расскажет:</a:t>
            </a:r>
            <a:endParaRPr b="0" i="0" sz="2801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7863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801"/>
              <a:buFont typeface="Arial"/>
              <a:buChar char="•"/>
            </a:pPr>
            <a:r>
              <a:rPr b="0" i="0" lang="en-US" sz="280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что получилось сделать;</a:t>
            </a:r>
            <a:endParaRPr/>
          </a:p>
          <a:p>
            <a:pPr indent="-177863" lvl="0" marL="0" marR="0" rtl="0" algn="l">
              <a:lnSpc>
                <a:spcPct val="100000"/>
              </a:lnSpc>
              <a:spcBef>
                <a:spcPts val="1001"/>
              </a:spcBef>
              <a:spcAft>
                <a:spcPts val="0"/>
              </a:spcAft>
              <a:buClr>
                <a:srgbClr val="000000"/>
              </a:buClr>
              <a:buSzPts val="2801"/>
              <a:buFont typeface="Arial"/>
              <a:buChar char="•"/>
            </a:pPr>
            <a:r>
              <a:rPr b="0" i="0" lang="en-US" sz="280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где были трудности и какие вопросы возникли в процессе решения.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1001"/>
              </a:spcBef>
              <a:spcAft>
                <a:spcPts val="0"/>
              </a:spcAft>
              <a:buNone/>
            </a:pPr>
            <a:br>
              <a:rPr b="0" i="0" lang="en-US" sz="280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280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Преподаватель разбирает решения, указывает на ошибки и показывает верный подход к решению. </a:t>
            </a:r>
            <a:endParaRPr b="0" i="0" sz="2801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62"/>
          <p:cNvSpPr/>
          <p:nvPr/>
        </p:nvSpPr>
        <p:spPr>
          <a:xfrm>
            <a:off x="4990698" y="2745032"/>
            <a:ext cx="11612880" cy="459812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8601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Git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0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Откат изменений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0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продолжение</a:t>
            </a:r>
            <a:endParaRPr b="1" i="0" sz="6000" u="none" cap="none" strike="noStrik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63"/>
          <p:cNvSpPr txBox="1"/>
          <p:nvPr>
            <p:ph type="title"/>
          </p:nvPr>
        </p:nvSpPr>
        <p:spPr>
          <a:xfrm>
            <a:off x="1257300" y="547690"/>
            <a:ext cx="13702285" cy="19891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 reset</a:t>
            </a:r>
            <a:endParaRPr/>
          </a:p>
        </p:txBody>
      </p:sp>
      <p:sp>
        <p:nvSpPr>
          <p:cNvPr id="463" name="Google Shape;463;p63"/>
          <p:cNvSpPr txBox="1"/>
          <p:nvPr/>
        </p:nvSpPr>
        <p:spPr>
          <a:xfrm>
            <a:off x="1257300" y="2227141"/>
            <a:ext cx="16442871" cy="36181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git rm </a:t>
            </a: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– удаление файла</a:t>
            </a:r>
            <a:endParaRPr/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git restore</a:t>
            </a: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– восстановление файла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git revert </a:t>
            </a: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– откат состояния к определенному коммиту с фиксацией всех действий в индексе</a:t>
            </a:r>
            <a:endParaRPr/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git reset --soft </a:t>
            </a: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– откатиться назад и оставить изменения в индексе и в файле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git reset --mixed </a:t>
            </a: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– откатиться назад и оставить изменения только в файле 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git reset –-hard </a:t>
            </a: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– откатиться назад и удалить все изменения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64"/>
          <p:cNvSpPr txBox="1"/>
          <p:nvPr>
            <p:ph type="title"/>
          </p:nvPr>
        </p:nvSpPr>
        <p:spPr>
          <a:xfrm>
            <a:off x="1257300" y="547690"/>
            <a:ext cx="13702285" cy="19891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 reset --soft </a:t>
            </a:r>
            <a:endParaRPr/>
          </a:p>
        </p:txBody>
      </p:sp>
      <p:sp>
        <p:nvSpPr>
          <p:cNvPr id="469" name="Google Shape;469;p64"/>
          <p:cNvSpPr txBox="1"/>
          <p:nvPr/>
        </p:nvSpPr>
        <p:spPr>
          <a:xfrm>
            <a:off x="1257300" y="2019762"/>
            <a:ext cx="16442871" cy="14034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$ git reset --soft HEAD~2</a:t>
            </a:r>
            <a:endParaRPr b="0" i="0" sz="24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Причем файлы в рабочей копии остались в том же состоянии, что и были в коммите 62aa.</a:t>
            </a:r>
            <a:endParaRPr/>
          </a:p>
        </p:txBody>
      </p:sp>
      <p:grpSp>
        <p:nvGrpSpPr>
          <p:cNvPr id="470" name="Google Shape;470;p64"/>
          <p:cNvGrpSpPr/>
          <p:nvPr/>
        </p:nvGrpSpPr>
        <p:grpSpPr>
          <a:xfrm>
            <a:off x="0" y="5752670"/>
            <a:ext cx="8374165" cy="4536000"/>
            <a:chOff x="0" y="5752670"/>
            <a:chExt cx="8374165" cy="4536000"/>
          </a:xfrm>
        </p:grpSpPr>
        <p:pic>
          <p:nvPicPr>
            <p:cNvPr id="471" name="Google Shape;471;p6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5752670"/>
              <a:ext cx="8374165" cy="4536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72" name="Google Shape;472;p64"/>
            <p:cNvSpPr/>
            <p:nvPr/>
          </p:nvSpPr>
          <p:spPr>
            <a:xfrm>
              <a:off x="535577" y="6191794"/>
              <a:ext cx="1149532" cy="326572"/>
            </a:xfrm>
            <a:prstGeom prst="rect">
              <a:avLst/>
            </a:prstGeom>
            <a:solidFill>
              <a:srgbClr val="FFF5D4"/>
            </a:solidFill>
            <a:ln cap="flat" cmpd="sng" w="25400">
              <a:solidFill>
                <a:srgbClr val="FFF5D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399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73" name="Google Shape;473;p64"/>
          <p:cNvSpPr/>
          <p:nvPr/>
        </p:nvSpPr>
        <p:spPr>
          <a:xfrm>
            <a:off x="9168728" y="7613503"/>
            <a:ext cx="1133337" cy="810994"/>
          </a:xfrm>
          <a:custGeom>
            <a:rect b="b" l="l" r="r" t="t"/>
            <a:pathLst>
              <a:path extrusionOk="0" h="810994" w="1133337">
                <a:moveTo>
                  <a:pt x="0" y="202749"/>
                </a:moveTo>
                <a:cubicBezTo>
                  <a:pt x="250585" y="266231"/>
                  <a:pt x="548284" y="232913"/>
                  <a:pt x="727840" y="202749"/>
                </a:cubicBezTo>
                <a:cubicBezTo>
                  <a:pt x="744991" y="139997"/>
                  <a:pt x="728620" y="35212"/>
                  <a:pt x="727840" y="0"/>
                </a:cubicBezTo>
                <a:cubicBezTo>
                  <a:pt x="856865" y="93110"/>
                  <a:pt x="981242" y="245756"/>
                  <a:pt x="1133337" y="405497"/>
                </a:cubicBezTo>
                <a:cubicBezTo>
                  <a:pt x="951687" y="578287"/>
                  <a:pt x="797098" y="684219"/>
                  <a:pt x="727840" y="810994"/>
                </a:cubicBezTo>
                <a:cubicBezTo>
                  <a:pt x="739117" y="766062"/>
                  <a:pt x="737752" y="704097"/>
                  <a:pt x="727840" y="608246"/>
                </a:cubicBezTo>
                <a:cubicBezTo>
                  <a:pt x="528023" y="597247"/>
                  <a:pt x="135738" y="629588"/>
                  <a:pt x="0" y="608246"/>
                </a:cubicBezTo>
                <a:cubicBezTo>
                  <a:pt x="67853" y="524758"/>
                  <a:pt x="145397" y="455772"/>
                  <a:pt x="202749" y="405497"/>
                </a:cubicBezTo>
                <a:cubicBezTo>
                  <a:pt x="156561" y="336490"/>
                  <a:pt x="75695" y="251177"/>
                  <a:pt x="0" y="202749"/>
                </a:cubicBezTo>
                <a:close/>
              </a:path>
            </a:pathLst>
          </a:custGeom>
          <a:noFill/>
          <a:ln cap="flat" cmpd="sng" w="25400">
            <a:solidFill>
              <a:srgbClr val="833C0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99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74" name="Google Shape;474;p64"/>
          <p:cNvGrpSpPr/>
          <p:nvPr/>
        </p:nvGrpSpPr>
        <p:grpSpPr>
          <a:xfrm>
            <a:off x="11286309" y="5029200"/>
            <a:ext cx="7001691" cy="5257800"/>
            <a:chOff x="11286309" y="5029200"/>
            <a:chExt cx="7001691" cy="5257800"/>
          </a:xfrm>
        </p:grpSpPr>
        <p:pic>
          <p:nvPicPr>
            <p:cNvPr id="475" name="Google Shape;475;p6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1286309" y="5765075"/>
              <a:ext cx="7001691" cy="45219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76" name="Google Shape;476;p64"/>
            <p:cNvSpPr/>
            <p:nvPr/>
          </p:nvSpPr>
          <p:spPr>
            <a:xfrm>
              <a:off x="14055634" y="5029200"/>
              <a:ext cx="1750423" cy="953589"/>
            </a:xfrm>
            <a:prstGeom prst="rect">
              <a:avLst/>
            </a:prstGeom>
            <a:solidFill>
              <a:schemeClr val="lt1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399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" name="Google Shape;477;p64"/>
            <p:cNvSpPr/>
            <p:nvPr/>
          </p:nvSpPr>
          <p:spPr>
            <a:xfrm>
              <a:off x="16694331" y="6191794"/>
              <a:ext cx="1005840" cy="326572"/>
            </a:xfrm>
            <a:prstGeom prst="rect">
              <a:avLst/>
            </a:prstGeom>
            <a:solidFill>
              <a:srgbClr val="FFF5D4"/>
            </a:solidFill>
            <a:ln cap="flat" cmpd="sng" w="25400">
              <a:solidFill>
                <a:srgbClr val="FFF5D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399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65"/>
          <p:cNvSpPr txBox="1"/>
          <p:nvPr>
            <p:ph type="title"/>
          </p:nvPr>
        </p:nvSpPr>
        <p:spPr>
          <a:xfrm>
            <a:off x="1257300" y="547690"/>
            <a:ext cx="13702285" cy="19891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 reset --soft </a:t>
            </a:r>
            <a:endParaRPr/>
          </a:p>
        </p:txBody>
      </p:sp>
      <p:sp>
        <p:nvSpPr>
          <p:cNvPr id="483" name="Google Shape;483;p65"/>
          <p:cNvSpPr txBox="1"/>
          <p:nvPr/>
        </p:nvSpPr>
        <p:spPr>
          <a:xfrm>
            <a:off x="1257300" y="2019762"/>
            <a:ext cx="16442871" cy="35971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Если мы сделаем коммит:</a:t>
            </a:r>
            <a:endParaRPr/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$ git add -A</a:t>
            </a:r>
            <a:endParaRPr/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$ git commit -m “L-04: Reset commit”</a:t>
            </a:r>
            <a:endParaRPr/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[main 03953f8] L-04: Reset commit</a:t>
            </a:r>
            <a:endParaRPr/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1 file changed, 3 insertions(+), 1 deletion(-)</a:t>
            </a:r>
            <a:endParaRPr b="0" i="0" sz="24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Наш коммит пойдет по ответвлению от исходной ветки main.</a:t>
            </a:r>
            <a:endParaRPr/>
          </a:p>
        </p:txBody>
      </p:sp>
      <p:grpSp>
        <p:nvGrpSpPr>
          <p:cNvPr id="484" name="Google Shape;484;p65"/>
          <p:cNvGrpSpPr/>
          <p:nvPr/>
        </p:nvGrpSpPr>
        <p:grpSpPr>
          <a:xfrm>
            <a:off x="10127277" y="4676503"/>
            <a:ext cx="8160723" cy="5610497"/>
            <a:chOff x="10127277" y="4676503"/>
            <a:chExt cx="8160723" cy="5610497"/>
          </a:xfrm>
        </p:grpSpPr>
        <p:pic>
          <p:nvPicPr>
            <p:cNvPr id="485" name="Google Shape;485;p6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0127277" y="4676503"/>
              <a:ext cx="8160723" cy="561049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86" name="Google Shape;486;p65"/>
            <p:cNvSpPr/>
            <p:nvPr/>
          </p:nvSpPr>
          <p:spPr>
            <a:xfrm>
              <a:off x="16420011" y="4872446"/>
              <a:ext cx="1031966" cy="271054"/>
            </a:xfrm>
            <a:prstGeom prst="rect">
              <a:avLst/>
            </a:prstGeom>
            <a:solidFill>
              <a:srgbClr val="FFF5D4"/>
            </a:solidFill>
            <a:ln cap="flat" cmpd="sng" w="25400">
              <a:solidFill>
                <a:srgbClr val="FFF5D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399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66"/>
          <p:cNvSpPr txBox="1"/>
          <p:nvPr>
            <p:ph type="title"/>
          </p:nvPr>
        </p:nvSpPr>
        <p:spPr>
          <a:xfrm>
            <a:off x="1257300" y="547690"/>
            <a:ext cx="13702285" cy="19891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 reset --soft </a:t>
            </a:r>
            <a:endParaRPr/>
          </a:p>
        </p:txBody>
      </p:sp>
      <p:sp>
        <p:nvSpPr>
          <p:cNvPr id="492" name="Google Shape;492;p66"/>
          <p:cNvSpPr txBox="1"/>
          <p:nvPr/>
        </p:nvSpPr>
        <p:spPr>
          <a:xfrm>
            <a:off x="1257300" y="2019762"/>
            <a:ext cx="16442871" cy="492673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Возьмем для примера ветку:</a:t>
            </a:r>
            <a:endParaRPr/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A - B - C (master)</a:t>
            </a:r>
            <a:endParaRPr/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HEAD указывает на C и индекс совпадает с C.</a:t>
            </a:r>
            <a:endParaRPr/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После выполнения</a:t>
            </a:r>
            <a:endParaRPr/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git reset --soft B</a:t>
            </a:r>
            <a:endParaRPr/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HEAD будет указывать на B и изменения из коммита C будут в индексе, </a:t>
            </a:r>
            <a:b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как будто вы их добавили командой </a:t>
            </a:r>
            <a:r>
              <a:rPr b="0" i="0" lang="en-US" sz="2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git add</a:t>
            </a: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endParaRPr/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Если вы сейчас выполните </a:t>
            </a:r>
            <a:r>
              <a:rPr b="0" i="0" lang="en-US" sz="2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git commit </a:t>
            </a: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вы получите коммит полностью идентичный C.</a:t>
            </a:r>
            <a:endParaRPr/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67"/>
          <p:cNvSpPr txBox="1"/>
          <p:nvPr>
            <p:ph type="title"/>
          </p:nvPr>
        </p:nvSpPr>
        <p:spPr>
          <a:xfrm>
            <a:off x="1257300" y="547690"/>
            <a:ext cx="13702285" cy="19891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 reset --mixed </a:t>
            </a:r>
            <a:endParaRPr/>
          </a:p>
        </p:txBody>
      </p:sp>
      <p:sp>
        <p:nvSpPr>
          <p:cNvPr id="498" name="Google Shape;498;p67"/>
          <p:cNvSpPr txBox="1"/>
          <p:nvPr/>
        </p:nvSpPr>
        <p:spPr>
          <a:xfrm>
            <a:off x="1257300" y="2019762"/>
            <a:ext cx="16442871" cy="71427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Возьмем для примера ветку:</a:t>
            </a:r>
            <a:endParaRPr/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A - B - C (master)</a:t>
            </a:r>
            <a:endParaRPr/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HEAD указывает на C и индекс совпадает с C.</a:t>
            </a:r>
            <a:endParaRPr/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Выполнив</a:t>
            </a:r>
            <a:endParaRPr/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git reset --mixed B</a:t>
            </a:r>
            <a:endParaRPr/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или</a:t>
            </a:r>
            <a:endParaRPr/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git reset B</a:t>
            </a:r>
            <a:endParaRPr/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HEAD опять же будет указывать на B, но на этот раз изменения из С не будут в индексе и если вы запустите здесь </a:t>
            </a:r>
            <a:r>
              <a:rPr b="0" i="0" lang="en-US" sz="2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git commit </a:t>
            </a: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ничего не произойдет т.к. ничего нет в индексе. 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У нас есть все изменения из С, но если запустить </a:t>
            </a:r>
            <a:r>
              <a:rPr b="0" i="0" lang="en-US" sz="2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git status </a:t>
            </a: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то вы увидите, 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что все изменения not staged. </a:t>
            </a:r>
            <a:endParaRPr/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Чтобы их закоммитить нужно сначала добавить их в индекс 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командой </a:t>
            </a:r>
            <a:r>
              <a:rPr b="0" i="0" lang="en-US" sz="2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git add </a:t>
            </a: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и только после этого </a:t>
            </a:r>
            <a:r>
              <a:rPr b="0" i="0" lang="en-US" sz="2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git commit C</a:t>
            </a:r>
            <a:endParaRPr/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68"/>
          <p:cNvSpPr txBox="1"/>
          <p:nvPr>
            <p:ph type="title"/>
          </p:nvPr>
        </p:nvSpPr>
        <p:spPr>
          <a:xfrm>
            <a:off x="1257300" y="547690"/>
            <a:ext cx="13702285" cy="19891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 reset --hard </a:t>
            </a:r>
            <a:endParaRPr/>
          </a:p>
        </p:txBody>
      </p:sp>
      <p:sp>
        <p:nvSpPr>
          <p:cNvPr id="504" name="Google Shape;504;p68"/>
          <p:cNvSpPr txBox="1"/>
          <p:nvPr/>
        </p:nvSpPr>
        <p:spPr>
          <a:xfrm>
            <a:off x="1257300" y="2019762"/>
            <a:ext cx="16442871" cy="6256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Возьмем для примера ветку:</a:t>
            </a:r>
            <a:endParaRPr/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A - B - C (master)</a:t>
            </a:r>
            <a:endParaRPr/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HEAD указывает на C и индекс совпадает с C.</a:t>
            </a:r>
            <a:endParaRPr/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Последний режим --hard также как и --mixed переместит HEAD на В и очистит индекс, но в отличие от --mixed жесткий reset изменит файлы в вашей рабочей директории. 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Если выполнить</a:t>
            </a:r>
            <a:endParaRPr/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git reset --hard B</a:t>
            </a:r>
            <a:endParaRPr/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то изменения из С, равно как и незакоммиченные изменения, будут удалены и 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файлы в репозитории будут совпадать с B. </a:t>
            </a:r>
            <a:endParaRPr/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Учитывая то, что этот режим подразумевает потерю изменений, вы всегда 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должны проверять </a:t>
            </a:r>
            <a:r>
              <a:rPr b="0" i="0" lang="en-US" sz="2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git status </a:t>
            </a: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перед тем как выполнить жесткий reset чтобы убедиться 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что нет незакоммиченных изменений(или они не нужны).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8"/>
          <p:cNvSpPr txBox="1"/>
          <p:nvPr>
            <p:ph type="title"/>
          </p:nvPr>
        </p:nvSpPr>
        <p:spPr>
          <a:xfrm>
            <a:off x="1257300" y="547690"/>
            <a:ext cx="13702285" cy="19891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Карта модуля</a:t>
            </a:r>
            <a:endParaRPr/>
          </a:p>
        </p:txBody>
      </p:sp>
      <p:sp>
        <p:nvSpPr>
          <p:cNvPr id="194" name="Google Shape;194;p28"/>
          <p:cNvSpPr/>
          <p:nvPr/>
        </p:nvSpPr>
        <p:spPr>
          <a:xfrm>
            <a:off x="2791501" y="3222625"/>
            <a:ext cx="5864751" cy="914400"/>
          </a:xfrm>
          <a:prstGeom prst="roundRect">
            <a:avLst>
              <a:gd fmla="val 16667" name="adj"/>
            </a:avLst>
          </a:prstGeom>
          <a:solidFill>
            <a:srgbClr val="BFBFB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Введение</a:t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28"/>
          <p:cNvSpPr/>
          <p:nvPr/>
        </p:nvSpPr>
        <p:spPr>
          <a:xfrm>
            <a:off x="2791501" y="7364617"/>
            <a:ext cx="5864751" cy="914400"/>
          </a:xfrm>
          <a:prstGeom prst="roundRect">
            <a:avLst>
              <a:gd fmla="val 16667" name="adj"/>
            </a:avLst>
          </a:prstGeom>
          <a:solidFill>
            <a:srgbClr val="BFBFB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Git ветвление и слияние</a:t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28"/>
          <p:cNvSpPr/>
          <p:nvPr/>
        </p:nvSpPr>
        <p:spPr>
          <a:xfrm>
            <a:off x="2791501" y="8745282"/>
            <a:ext cx="5864751" cy="9144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F4841D"/>
              </a:gs>
              <a:gs pos="50000">
                <a:srgbClr val="F59A1C"/>
              </a:gs>
              <a:gs pos="100000">
                <a:srgbClr val="F7AD1B"/>
              </a:gs>
            </a:gsLst>
            <a:path path="circle">
              <a:fillToRect r="100%" t="100%"/>
            </a:path>
            <a:tileRect b="-100%" l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Git pull request</a:t>
            </a:r>
            <a:endParaRPr/>
          </a:p>
        </p:txBody>
      </p:sp>
      <p:sp>
        <p:nvSpPr>
          <p:cNvPr id="197" name="Google Shape;197;p28"/>
          <p:cNvSpPr txBox="1"/>
          <p:nvPr/>
        </p:nvSpPr>
        <p:spPr>
          <a:xfrm>
            <a:off x="1975634" y="3264326"/>
            <a:ext cx="450764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8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/>
          </a:p>
        </p:txBody>
      </p:sp>
      <p:sp>
        <p:nvSpPr>
          <p:cNvPr id="198" name="Google Shape;198;p28"/>
          <p:cNvSpPr txBox="1"/>
          <p:nvPr/>
        </p:nvSpPr>
        <p:spPr>
          <a:xfrm>
            <a:off x="1975634" y="7333816"/>
            <a:ext cx="566181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8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b="0" i="0" sz="4800" u="none" cap="none" strike="noStrike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28"/>
          <p:cNvSpPr txBox="1"/>
          <p:nvPr/>
        </p:nvSpPr>
        <p:spPr>
          <a:xfrm>
            <a:off x="1975634" y="8753503"/>
            <a:ext cx="482824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800" u="none" cap="none" strike="noStrike">
                <a:solidFill>
                  <a:srgbClr val="2F5496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b="0" i="0" sz="4800" u="none" cap="none" strike="noStrike">
              <a:solidFill>
                <a:srgbClr val="2F549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0" name="Google Shape;200;p28"/>
          <p:cNvPicPr preferRelativeResize="0"/>
          <p:nvPr/>
        </p:nvPicPr>
        <p:blipFill rotWithShape="1">
          <a:blip r:embed="rId3">
            <a:alphaModFix/>
          </a:blip>
          <a:srcRect b="266" l="0" r="0" t="267"/>
          <a:stretch/>
        </p:blipFill>
        <p:spPr>
          <a:xfrm flipH="1">
            <a:off x="10227492" y="1982572"/>
            <a:ext cx="3307700" cy="3119225"/>
          </a:xfrm>
          <a:prstGeom prst="ellipse">
            <a:avLst/>
          </a:prstGeom>
          <a:noFill/>
          <a:ln>
            <a:noFill/>
          </a:ln>
        </p:spPr>
      </p:pic>
      <p:sp>
        <p:nvSpPr>
          <p:cNvPr id="201" name="Google Shape;201;p28"/>
          <p:cNvSpPr/>
          <p:nvPr/>
        </p:nvSpPr>
        <p:spPr>
          <a:xfrm>
            <a:off x="2791501" y="4603289"/>
            <a:ext cx="5864751" cy="914400"/>
          </a:xfrm>
          <a:prstGeom prst="roundRect">
            <a:avLst>
              <a:gd fmla="val 16667" name="adj"/>
            </a:avLst>
          </a:prstGeom>
          <a:solidFill>
            <a:srgbClr val="BFBFB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Terminal и PyCharm</a:t>
            </a:r>
            <a:endParaRPr/>
          </a:p>
        </p:txBody>
      </p:sp>
      <p:sp>
        <p:nvSpPr>
          <p:cNvPr id="202" name="Google Shape;202;p28"/>
          <p:cNvSpPr txBox="1"/>
          <p:nvPr/>
        </p:nvSpPr>
        <p:spPr>
          <a:xfrm>
            <a:off x="1975634" y="4674450"/>
            <a:ext cx="529312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8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4800" u="none" cap="none" strike="noStrike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28"/>
          <p:cNvSpPr/>
          <p:nvPr/>
        </p:nvSpPr>
        <p:spPr>
          <a:xfrm>
            <a:off x="2828540" y="5983953"/>
            <a:ext cx="5864751" cy="914400"/>
          </a:xfrm>
          <a:prstGeom prst="roundRect">
            <a:avLst>
              <a:gd fmla="val 16667" name="adj"/>
            </a:avLst>
          </a:prstGeom>
          <a:solidFill>
            <a:srgbClr val="BFBFB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Основы Git</a:t>
            </a:r>
            <a:endParaRPr/>
          </a:p>
        </p:txBody>
      </p:sp>
      <p:sp>
        <p:nvSpPr>
          <p:cNvPr id="204" name="Google Shape;204;p28"/>
          <p:cNvSpPr txBox="1"/>
          <p:nvPr/>
        </p:nvSpPr>
        <p:spPr>
          <a:xfrm>
            <a:off x="1975634" y="5920944"/>
            <a:ext cx="468398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8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0" i="0" sz="4800" u="none" cap="none" strike="noStrike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5" name="Google Shape;205;p28"/>
          <p:cNvPicPr preferRelativeResize="0"/>
          <p:nvPr/>
        </p:nvPicPr>
        <p:blipFill rotWithShape="1">
          <a:blip r:embed="rId4">
            <a:alphaModFix/>
          </a:blip>
          <a:srcRect b="2849" l="0" r="0" t="2849"/>
          <a:stretch/>
        </p:blipFill>
        <p:spPr>
          <a:xfrm>
            <a:off x="6816956" y="677546"/>
            <a:ext cx="900000" cy="900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06" name="Google Shape;206;p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954201" y="6081153"/>
            <a:ext cx="720000" cy="720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07" name="Google Shape;207;p2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954201" y="8864500"/>
            <a:ext cx="720000" cy="720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08" name="Google Shape;208;p28"/>
          <p:cNvPicPr preferRelativeResize="0"/>
          <p:nvPr/>
        </p:nvPicPr>
        <p:blipFill rotWithShape="1">
          <a:blip r:embed="rId7">
            <a:alphaModFix/>
          </a:blip>
          <a:srcRect b="0" l="12470" r="12470" t="0"/>
          <a:stretch/>
        </p:blipFill>
        <p:spPr>
          <a:xfrm>
            <a:off x="2954201" y="4700489"/>
            <a:ext cx="720000" cy="720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09" name="Google Shape;209;p2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954201" y="3319942"/>
            <a:ext cx="720000" cy="720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10" name="Google Shape;210;p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954201" y="7487068"/>
            <a:ext cx="720000" cy="7200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69"/>
          <p:cNvSpPr txBox="1"/>
          <p:nvPr>
            <p:ph type="title"/>
          </p:nvPr>
        </p:nvSpPr>
        <p:spPr>
          <a:xfrm>
            <a:off x="1257300" y="547690"/>
            <a:ext cx="13702285" cy="19891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Откат изменений</a:t>
            </a:r>
            <a:endParaRPr/>
          </a:p>
        </p:txBody>
      </p:sp>
      <p:graphicFrame>
        <p:nvGraphicFramePr>
          <p:cNvPr id="510" name="Google Shape;510;p69"/>
          <p:cNvGraphicFramePr/>
          <p:nvPr/>
        </p:nvGraphicFramePr>
        <p:xfrm>
          <a:off x="1" y="198120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{37D60E4F-9314-43C7-94D9-D0AC8C0CA37D}</a:tableStyleId>
              </a:tblPr>
              <a:tblGrid>
                <a:gridCol w="6503675"/>
                <a:gridCol w="3640325"/>
                <a:gridCol w="2129525"/>
                <a:gridCol w="1913700"/>
                <a:gridCol w="2043200"/>
                <a:gridCol w="2057575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 u="none" cap="none" strike="noStrike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Команда</a:t>
                      </a:r>
                      <a:endParaRPr/>
                    </a:p>
                  </a:txBody>
                  <a:tcPr marT="190500" marB="190500" marR="190500" marL="1905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 u="none" cap="none" strike="noStrike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Перемещает HEAD</a:t>
                      </a:r>
                      <a:endParaRPr/>
                    </a:p>
                  </a:txBody>
                  <a:tcPr marT="190500" marB="190500" marR="190500" marL="1905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 u="none" cap="none" strike="noStrike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Меняет историю</a:t>
                      </a:r>
                      <a:endParaRPr/>
                    </a:p>
                  </a:txBody>
                  <a:tcPr marT="190500" marB="190500" marR="190500" marL="1905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 u="none" cap="none" strike="noStrike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Меняет индекс</a:t>
                      </a:r>
                      <a:endParaRPr/>
                    </a:p>
                  </a:txBody>
                  <a:tcPr marT="190500" marB="190500" marR="190500" marL="1905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 u="none" cap="none" strike="noStrike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Меняет рабочую копию</a:t>
                      </a:r>
                      <a:endParaRPr/>
                    </a:p>
                  </a:txBody>
                  <a:tcPr marT="190500" marB="190500" marR="190500" marL="1905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 u="none" cap="none" strike="noStrike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Сохранность рабочей копии</a:t>
                      </a:r>
                      <a:endParaRPr/>
                    </a:p>
                  </a:txBody>
                  <a:tcPr marT="190500" marB="190500" marR="190500" marL="19050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 u="none" cap="none" strike="noStrike">
                          <a:solidFill>
                            <a:srgbClr val="4D4C4C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git revert</a:t>
                      </a:r>
                      <a:endParaRPr/>
                    </a:p>
                  </a:txBody>
                  <a:tcPr marT="190500" marB="190500" marR="190500" marL="1905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 u="none" cap="none" strike="noStrike">
                          <a:solidFill>
                            <a:srgbClr val="4D4C4C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Да, вместе с веткой на следующий коммит</a:t>
                      </a:r>
                      <a:endParaRPr/>
                    </a:p>
                  </a:txBody>
                  <a:tcPr marT="190500" marB="190500" marR="190500" marL="1905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 u="none" cap="none" strike="noStrike">
                          <a:solidFill>
                            <a:srgbClr val="4D4C4C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Да</a:t>
                      </a:r>
                      <a:endParaRPr/>
                    </a:p>
                  </a:txBody>
                  <a:tcPr marT="190500" marB="190500" marR="190500" marL="1905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 u="none" cap="none" strike="noStrike">
                          <a:solidFill>
                            <a:srgbClr val="4D4C4C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Да</a:t>
                      </a:r>
                      <a:endParaRPr/>
                    </a:p>
                  </a:txBody>
                  <a:tcPr marT="190500" marB="190500" marR="190500" marL="1905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 u="none" cap="none" strike="noStrike">
                          <a:solidFill>
                            <a:srgbClr val="4D4C4C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Да</a:t>
                      </a:r>
                      <a:endParaRPr/>
                    </a:p>
                  </a:txBody>
                  <a:tcPr marT="190500" marB="190500" marR="190500" marL="1905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 u="none" cap="none" strike="noStrike">
                          <a:solidFill>
                            <a:srgbClr val="4D4C4C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Да</a:t>
                      </a:r>
                      <a:endParaRPr/>
                    </a:p>
                  </a:txBody>
                  <a:tcPr marT="190500" marB="190500" marR="190500" marL="19050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 u="none" cap="none" strike="noStrike">
                          <a:solidFill>
                            <a:srgbClr val="4D4C4C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git checkout &lt;ссылка&gt;</a:t>
                      </a:r>
                      <a:endParaRPr/>
                    </a:p>
                  </a:txBody>
                  <a:tcPr marT="190500" marB="190500" marR="190500" marL="1905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 u="none" cap="none" strike="noStrike">
                          <a:solidFill>
                            <a:srgbClr val="4D4C4C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Да, по ссылке</a:t>
                      </a:r>
                      <a:endParaRPr/>
                    </a:p>
                  </a:txBody>
                  <a:tcPr marT="190500" marB="190500" marR="190500" marL="1905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 u="none" cap="none" strike="noStrike">
                          <a:solidFill>
                            <a:srgbClr val="4D4C4C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Нет</a:t>
                      </a:r>
                      <a:endParaRPr/>
                    </a:p>
                  </a:txBody>
                  <a:tcPr marT="190500" marB="190500" marR="190500" marL="1905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 u="none" cap="none" strike="noStrike">
                          <a:solidFill>
                            <a:srgbClr val="4D4C4C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Да</a:t>
                      </a:r>
                      <a:endParaRPr/>
                    </a:p>
                  </a:txBody>
                  <a:tcPr marT="190500" marB="190500" marR="190500" marL="1905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 u="none" cap="none" strike="noStrike">
                          <a:solidFill>
                            <a:srgbClr val="4D4C4C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Да</a:t>
                      </a:r>
                      <a:endParaRPr/>
                    </a:p>
                  </a:txBody>
                  <a:tcPr marT="190500" marB="190500" marR="190500" marL="1905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 u="none" cap="none" strike="noStrike">
                          <a:solidFill>
                            <a:srgbClr val="4D4C4C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Да</a:t>
                      </a:r>
                      <a:endParaRPr/>
                    </a:p>
                  </a:txBody>
                  <a:tcPr marT="190500" marB="190500" marR="190500" marL="19050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 u="none" cap="none" strike="noStrike">
                          <a:solidFill>
                            <a:srgbClr val="4D4C4C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git checkout &lt;ссылка&gt; &lt;имя файла&gt;</a:t>
                      </a:r>
                      <a:endParaRPr/>
                    </a:p>
                  </a:txBody>
                  <a:tcPr marT="190500" marB="190500" marR="190500" marL="1905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 u="none" cap="none" strike="noStrike">
                          <a:solidFill>
                            <a:srgbClr val="4D4C4C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Нет</a:t>
                      </a:r>
                      <a:endParaRPr/>
                    </a:p>
                  </a:txBody>
                  <a:tcPr marT="190500" marB="190500" marR="190500" marL="1905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 u="none" cap="none" strike="noStrike">
                          <a:solidFill>
                            <a:srgbClr val="4D4C4C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Нет</a:t>
                      </a:r>
                      <a:endParaRPr/>
                    </a:p>
                  </a:txBody>
                  <a:tcPr marT="190500" marB="190500" marR="190500" marL="1905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 u="none" cap="none" strike="noStrike">
                          <a:solidFill>
                            <a:srgbClr val="4D4C4C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Да</a:t>
                      </a:r>
                      <a:endParaRPr/>
                    </a:p>
                  </a:txBody>
                  <a:tcPr marT="190500" marB="190500" marR="190500" marL="1905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 u="none" cap="none" strike="noStrike">
                          <a:solidFill>
                            <a:srgbClr val="4D4C4C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Да</a:t>
                      </a:r>
                      <a:endParaRPr/>
                    </a:p>
                  </a:txBody>
                  <a:tcPr marT="190500" marB="190500" marR="190500" marL="1905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 u="none" cap="none" strike="noStrike">
                          <a:solidFill>
                            <a:srgbClr val="4D4C4C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Нет</a:t>
                      </a:r>
                      <a:endParaRPr/>
                    </a:p>
                  </a:txBody>
                  <a:tcPr marT="190500" marB="190500" marR="190500" marL="19050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 u="none" cap="none" strike="noStrike">
                          <a:solidFill>
                            <a:srgbClr val="4D4C4C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git restore (--source=&lt;ссылка&gt;) &lt;имя файла&gt;</a:t>
                      </a:r>
                      <a:endParaRPr/>
                    </a:p>
                  </a:txBody>
                  <a:tcPr marT="190500" marB="190500" marR="190500" marL="1905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 u="none" cap="none" strike="noStrike">
                          <a:solidFill>
                            <a:srgbClr val="4D4C4C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Нет</a:t>
                      </a:r>
                      <a:endParaRPr/>
                    </a:p>
                  </a:txBody>
                  <a:tcPr marT="190500" marB="190500" marR="190500" marL="1905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 u="none" cap="none" strike="noStrike">
                          <a:solidFill>
                            <a:srgbClr val="4D4C4C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Нет</a:t>
                      </a:r>
                      <a:endParaRPr/>
                    </a:p>
                  </a:txBody>
                  <a:tcPr marT="190500" marB="190500" marR="190500" marL="1905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 u="none" cap="none" strike="noStrike">
                          <a:solidFill>
                            <a:srgbClr val="4D4C4C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Нет</a:t>
                      </a:r>
                      <a:endParaRPr/>
                    </a:p>
                  </a:txBody>
                  <a:tcPr marT="190500" marB="190500" marR="190500" marL="1905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 u="none" cap="none" strike="noStrike">
                          <a:solidFill>
                            <a:srgbClr val="4D4C4C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Да</a:t>
                      </a:r>
                      <a:endParaRPr/>
                    </a:p>
                  </a:txBody>
                  <a:tcPr marT="190500" marB="190500" marR="190500" marL="1905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 u="none" cap="none" strike="noStrike">
                          <a:solidFill>
                            <a:srgbClr val="4D4C4C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Нет</a:t>
                      </a:r>
                      <a:endParaRPr/>
                    </a:p>
                  </a:txBody>
                  <a:tcPr marT="190500" marB="190500" marR="190500" marL="19050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 u="none" cap="none" strike="noStrike">
                          <a:solidFill>
                            <a:srgbClr val="4D4C4C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git restore (--source=&lt;ссылка&gt;) --staged &lt;имя файла&gt;</a:t>
                      </a:r>
                      <a:endParaRPr/>
                    </a:p>
                  </a:txBody>
                  <a:tcPr marT="190500" marB="190500" marR="190500" marL="1905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 u="none" cap="none" strike="noStrike">
                          <a:solidFill>
                            <a:srgbClr val="4D4C4C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Нет</a:t>
                      </a:r>
                      <a:endParaRPr/>
                    </a:p>
                  </a:txBody>
                  <a:tcPr marT="190500" marB="190500" marR="190500" marL="1905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 u="none" cap="none" strike="noStrike">
                          <a:solidFill>
                            <a:srgbClr val="4D4C4C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Нет</a:t>
                      </a:r>
                      <a:endParaRPr/>
                    </a:p>
                  </a:txBody>
                  <a:tcPr marT="190500" marB="190500" marR="190500" marL="1905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 u="none" cap="none" strike="noStrike">
                          <a:solidFill>
                            <a:srgbClr val="4D4C4C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Да</a:t>
                      </a:r>
                      <a:endParaRPr/>
                    </a:p>
                  </a:txBody>
                  <a:tcPr marT="190500" marB="190500" marR="190500" marL="1905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 u="none" cap="none" strike="noStrike">
                          <a:solidFill>
                            <a:srgbClr val="4D4C4C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Нет</a:t>
                      </a:r>
                      <a:endParaRPr/>
                    </a:p>
                  </a:txBody>
                  <a:tcPr marT="190500" marB="190500" marR="190500" marL="1905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 u="none" cap="none" strike="noStrike">
                          <a:solidFill>
                            <a:srgbClr val="4D4C4C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Да</a:t>
                      </a:r>
                      <a:endParaRPr/>
                    </a:p>
                  </a:txBody>
                  <a:tcPr marT="190500" marB="190500" marR="190500" marL="19050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 u="none" cap="none" strike="noStrike">
                          <a:solidFill>
                            <a:srgbClr val="4D4C4C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git restore (--source=&lt;ссылка&gt;) --staged --worktree &lt;имя файла&gt;</a:t>
                      </a:r>
                      <a:endParaRPr/>
                    </a:p>
                  </a:txBody>
                  <a:tcPr marT="190500" marB="190500" marR="190500" marL="1905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 u="none" cap="none" strike="noStrike">
                          <a:solidFill>
                            <a:srgbClr val="4D4C4C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Нет</a:t>
                      </a:r>
                      <a:endParaRPr/>
                    </a:p>
                  </a:txBody>
                  <a:tcPr marT="190500" marB="190500" marR="190500" marL="1905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 u="none" cap="none" strike="noStrike">
                          <a:solidFill>
                            <a:srgbClr val="4D4C4C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Нет</a:t>
                      </a:r>
                      <a:endParaRPr/>
                    </a:p>
                  </a:txBody>
                  <a:tcPr marT="190500" marB="190500" marR="190500" marL="1905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 u="none" cap="none" strike="noStrike">
                          <a:solidFill>
                            <a:srgbClr val="4D4C4C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Да</a:t>
                      </a:r>
                      <a:endParaRPr/>
                    </a:p>
                  </a:txBody>
                  <a:tcPr marT="190500" marB="190500" marR="190500" marL="1905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 u="none" cap="none" strike="noStrike">
                          <a:solidFill>
                            <a:srgbClr val="4D4C4C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Да</a:t>
                      </a:r>
                      <a:endParaRPr/>
                    </a:p>
                  </a:txBody>
                  <a:tcPr marT="190500" marB="190500" marR="190500" marL="1905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 u="none" cap="none" strike="noStrike">
                          <a:solidFill>
                            <a:srgbClr val="4D4C4C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Нет</a:t>
                      </a:r>
                      <a:endParaRPr/>
                    </a:p>
                  </a:txBody>
                  <a:tcPr marT="190500" marB="190500" marR="190500" marL="19050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 u="none" cap="none" strike="noStrike">
                          <a:solidFill>
                            <a:srgbClr val="4D4C4C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git reset --hard &lt;ссылка&gt;</a:t>
                      </a:r>
                      <a:endParaRPr/>
                    </a:p>
                  </a:txBody>
                  <a:tcPr marT="190500" marB="190500" marR="190500" marL="1905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 u="none" cap="none" strike="noStrike">
                          <a:solidFill>
                            <a:srgbClr val="4D4C4C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Да, вместе с веткой</a:t>
                      </a:r>
                      <a:endParaRPr/>
                    </a:p>
                  </a:txBody>
                  <a:tcPr marT="190500" marB="190500" marR="190500" marL="1905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 u="none" cap="none" strike="noStrike">
                          <a:solidFill>
                            <a:srgbClr val="4D4C4C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Да</a:t>
                      </a:r>
                      <a:endParaRPr/>
                    </a:p>
                  </a:txBody>
                  <a:tcPr marT="190500" marB="190500" marR="190500" marL="1905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 u="none" cap="none" strike="noStrike">
                          <a:solidFill>
                            <a:srgbClr val="4D4C4C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Да</a:t>
                      </a:r>
                      <a:endParaRPr/>
                    </a:p>
                  </a:txBody>
                  <a:tcPr marT="190500" marB="190500" marR="190500" marL="1905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 u="none" cap="none" strike="noStrike">
                          <a:solidFill>
                            <a:srgbClr val="4D4C4C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Да</a:t>
                      </a:r>
                      <a:endParaRPr/>
                    </a:p>
                  </a:txBody>
                  <a:tcPr marT="190500" marB="190500" marR="190500" marL="1905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 u="none" cap="none" strike="noStrike">
                          <a:solidFill>
                            <a:srgbClr val="4D4C4C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Нет</a:t>
                      </a:r>
                      <a:endParaRPr/>
                    </a:p>
                  </a:txBody>
                  <a:tcPr marT="190500" marB="190500" marR="190500" marL="19050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 u="none" cap="none" strike="noStrike">
                          <a:solidFill>
                            <a:srgbClr val="4D4C4C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git reset (--mixed) &lt;ссылка&gt;</a:t>
                      </a:r>
                      <a:endParaRPr/>
                    </a:p>
                  </a:txBody>
                  <a:tcPr marT="190500" marB="190500" marR="190500" marL="1905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 u="none" cap="none" strike="noStrike">
                          <a:solidFill>
                            <a:srgbClr val="4D4C4C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Да, вместе с веткой</a:t>
                      </a:r>
                      <a:endParaRPr/>
                    </a:p>
                  </a:txBody>
                  <a:tcPr marT="190500" marB="190500" marR="190500" marL="1905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 u="none" cap="none" strike="noStrike">
                          <a:solidFill>
                            <a:srgbClr val="4D4C4C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Да</a:t>
                      </a:r>
                      <a:endParaRPr/>
                    </a:p>
                  </a:txBody>
                  <a:tcPr marT="190500" marB="190500" marR="190500" marL="1905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 u="none" cap="none" strike="noStrike">
                          <a:solidFill>
                            <a:srgbClr val="4D4C4C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Да</a:t>
                      </a:r>
                      <a:endParaRPr/>
                    </a:p>
                  </a:txBody>
                  <a:tcPr marT="190500" marB="190500" marR="190500" marL="1905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 u="none" cap="none" strike="noStrike">
                          <a:solidFill>
                            <a:srgbClr val="4D4C4C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Нет</a:t>
                      </a:r>
                      <a:endParaRPr/>
                    </a:p>
                  </a:txBody>
                  <a:tcPr marT="190500" marB="190500" marR="190500" marL="1905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 u="none" cap="none" strike="noStrike">
                          <a:solidFill>
                            <a:srgbClr val="4D4C4C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Да</a:t>
                      </a:r>
                      <a:endParaRPr/>
                    </a:p>
                  </a:txBody>
                  <a:tcPr marT="190500" marB="190500" marR="190500" marL="19050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 u="none" cap="none" strike="noStrike">
                          <a:solidFill>
                            <a:srgbClr val="4D4C4C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git reset --soft &lt;ссылка&gt;</a:t>
                      </a:r>
                      <a:endParaRPr/>
                    </a:p>
                  </a:txBody>
                  <a:tcPr marT="190500" marB="190500" marR="190500" marL="1905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 u="none" cap="none" strike="noStrike">
                          <a:solidFill>
                            <a:srgbClr val="4D4C4C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Да, вместе с веткой</a:t>
                      </a:r>
                      <a:endParaRPr/>
                    </a:p>
                  </a:txBody>
                  <a:tcPr marT="190500" marB="190500" marR="190500" marL="1905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 u="none" cap="none" strike="noStrike">
                          <a:solidFill>
                            <a:srgbClr val="4D4C4C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Да</a:t>
                      </a:r>
                      <a:endParaRPr/>
                    </a:p>
                  </a:txBody>
                  <a:tcPr marT="190500" marB="190500" marR="190500" marL="1905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 u="none" cap="none" strike="noStrike">
                          <a:solidFill>
                            <a:srgbClr val="4D4C4C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Нет</a:t>
                      </a:r>
                      <a:endParaRPr/>
                    </a:p>
                  </a:txBody>
                  <a:tcPr marT="190500" marB="190500" marR="190500" marL="1905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 u="none" cap="none" strike="noStrike">
                          <a:solidFill>
                            <a:srgbClr val="4D4C4C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Нет</a:t>
                      </a:r>
                      <a:endParaRPr/>
                    </a:p>
                  </a:txBody>
                  <a:tcPr marT="190500" marB="190500" marR="190500" marL="1905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 u="none" cap="none" strike="noStrike">
                          <a:solidFill>
                            <a:srgbClr val="4D4C4C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Да</a:t>
                      </a:r>
                      <a:endParaRPr/>
                    </a:p>
                  </a:txBody>
                  <a:tcPr marT="190500" marB="190500" marR="190500" marL="19050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 u="none" cap="none" strike="noStrike">
                          <a:solidFill>
                            <a:srgbClr val="4D4C4C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git reset &lt;ссылка&gt; &lt;имя файла&gt;</a:t>
                      </a:r>
                      <a:endParaRPr/>
                    </a:p>
                  </a:txBody>
                  <a:tcPr marT="190500" marB="190500" marR="190500" marL="1905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 u="none" cap="none" strike="noStrike">
                          <a:solidFill>
                            <a:srgbClr val="4D4C4C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Нет</a:t>
                      </a:r>
                      <a:endParaRPr/>
                    </a:p>
                  </a:txBody>
                  <a:tcPr marT="190500" marB="190500" marR="190500" marL="1905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 u="none" cap="none" strike="noStrike">
                          <a:solidFill>
                            <a:srgbClr val="4D4C4C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Нет</a:t>
                      </a:r>
                      <a:endParaRPr/>
                    </a:p>
                  </a:txBody>
                  <a:tcPr marT="190500" marB="190500" marR="190500" marL="1905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 u="none" cap="none" strike="noStrike">
                          <a:solidFill>
                            <a:srgbClr val="4D4C4C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Да</a:t>
                      </a:r>
                      <a:endParaRPr/>
                    </a:p>
                  </a:txBody>
                  <a:tcPr marT="190500" marB="190500" marR="190500" marL="1905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 u="none" cap="none" strike="noStrike">
                          <a:solidFill>
                            <a:srgbClr val="4D4C4C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Нет</a:t>
                      </a:r>
                      <a:endParaRPr/>
                    </a:p>
                  </a:txBody>
                  <a:tcPr marT="190500" marB="190500" marR="190500" marL="1905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 u="none" cap="none" strike="noStrike">
                          <a:solidFill>
                            <a:srgbClr val="4D4C4C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Да</a:t>
                      </a:r>
                      <a:endParaRPr/>
                    </a:p>
                  </a:txBody>
                  <a:tcPr marT="190500" marB="190500" marR="190500" marL="190500"/>
                </a:tc>
              </a:tr>
            </a:tbl>
          </a:graphicData>
        </a:graphic>
      </p:graphicFrame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70"/>
          <p:cNvSpPr txBox="1"/>
          <p:nvPr>
            <p:ph type="title"/>
          </p:nvPr>
        </p:nvSpPr>
        <p:spPr>
          <a:xfrm>
            <a:off x="1257300" y="547690"/>
            <a:ext cx="13702285" cy="19891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Live-coding</a:t>
            </a:r>
            <a:endParaRPr/>
          </a:p>
        </p:txBody>
      </p:sp>
      <p:sp>
        <p:nvSpPr>
          <p:cNvPr id="516" name="Google Shape;516;p70"/>
          <p:cNvSpPr txBox="1"/>
          <p:nvPr/>
        </p:nvSpPr>
        <p:spPr>
          <a:xfrm>
            <a:off x="1257299" y="2713809"/>
            <a:ext cx="15894231" cy="27938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AutoNum type="arabicPeriod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Создаем репозиторий на локальном компьютере</a:t>
            </a:r>
            <a:endParaRPr/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AutoNum type="arabicPeriod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Делаем несколько комитов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AutoNum type="arabicPeriod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Откатываемся на 2 коммита назад c сохранением изменений (режим soft)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AutoNum type="arabicPeriod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Добавляем все изменения и объединяем их в один коммит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AutoNum type="arabicPeriod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Фиксируем</a:t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307a112a049_1_92"/>
          <p:cNvSpPr txBox="1"/>
          <p:nvPr>
            <p:ph type="title"/>
          </p:nvPr>
        </p:nvSpPr>
        <p:spPr>
          <a:xfrm>
            <a:off x="1257300" y="547690"/>
            <a:ext cx="13702200" cy="19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Пример полного цикла команд</a:t>
            </a:r>
            <a:endParaRPr/>
          </a:p>
        </p:txBody>
      </p:sp>
      <p:sp>
        <p:nvSpPr>
          <p:cNvPr id="522" name="Google Shape;522;g307a112a049_1_92"/>
          <p:cNvSpPr txBox="1"/>
          <p:nvPr/>
        </p:nvSpPr>
        <p:spPr>
          <a:xfrm>
            <a:off x="1196849" y="1565409"/>
            <a:ext cx="15894300" cy="154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# 1. Создаем репозиторий на локальном компьютере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mkdir мой_репозиторий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cd мой_репозиторий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git init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# 2. Делаем несколько комитов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echo "Первый коммит" &gt; файл.txt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git add файл.txt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git commit -m "Первый коммит"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echo "Второй коммит" &gt;&gt; файл.txt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git add файл.txt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git commit -m "Второй коммит"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echo "Третий коммит" &gt;&gt; файл.txt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git add файл.txt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git commit -m "Третий коммит"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# 3. Откатываемся на 2 коммита назад с сохранением изменений (режим soft)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git reset --soft HEAD~2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# 4. Добавляем все изменения и объединяем их в один коммит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git add .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git commit -m "Объединенный коммит"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# 5. Фиксируем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git log --oneline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71"/>
          <p:cNvSpPr txBox="1"/>
          <p:nvPr>
            <p:ph type="title"/>
          </p:nvPr>
        </p:nvSpPr>
        <p:spPr>
          <a:xfrm>
            <a:off x="1257300" y="547690"/>
            <a:ext cx="13702285" cy="19891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Live-coding</a:t>
            </a:r>
            <a:endParaRPr/>
          </a:p>
        </p:txBody>
      </p:sp>
      <p:sp>
        <p:nvSpPr>
          <p:cNvPr id="528" name="Google Shape;528;p71"/>
          <p:cNvSpPr txBox="1"/>
          <p:nvPr/>
        </p:nvSpPr>
        <p:spPr>
          <a:xfrm>
            <a:off x="1257299" y="2713809"/>
            <a:ext cx="15894231" cy="27938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AutoNum type="arabicPeriod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Создаем репозиторий на локальном компьютере</a:t>
            </a:r>
            <a:endParaRPr/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AutoNum type="arabicPeriod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Делаем несколько комитов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AutoNum type="arabicPeriod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Откатываемся на 2 коммита назад и убираем все из индекса, но сохраняем изменения (режим mixed)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AutoNum type="arabicPeriod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Добавляем часть изменений и объединяем их в один коммит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AutoNum type="arabicPeriod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Фиксируем</a:t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307a112a049_1_103"/>
          <p:cNvSpPr txBox="1"/>
          <p:nvPr>
            <p:ph type="title"/>
          </p:nvPr>
        </p:nvSpPr>
        <p:spPr>
          <a:xfrm>
            <a:off x="1257300" y="547690"/>
            <a:ext cx="13702200" cy="19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Пример полного цикла команд</a:t>
            </a:r>
            <a:endParaRPr/>
          </a:p>
        </p:txBody>
      </p:sp>
      <p:sp>
        <p:nvSpPr>
          <p:cNvPr id="534" name="Google Shape;534;g307a112a049_1_103"/>
          <p:cNvSpPr txBox="1"/>
          <p:nvPr/>
        </p:nvSpPr>
        <p:spPr>
          <a:xfrm>
            <a:off x="1196849" y="1565409"/>
            <a:ext cx="15894300" cy="154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</a:rPr>
              <a:t># 1. Создаем репозиторий на локальном компьютере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</a:rPr>
              <a:t>mkdir мой_репозиторий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</a:rPr>
              <a:t>cd мой_репозиторий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</a:rPr>
              <a:t>git init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</a:rPr>
              <a:t># 2. Делаем несколько комитов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</a:rPr>
              <a:t>echo "Первый коммит" &gt; файл.txt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</a:rPr>
              <a:t>git add файл.txt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</a:rPr>
              <a:t>git commit -m "Первый коммит"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</a:rPr>
              <a:t>echo "Второй коммит" &gt;&gt; файл.txt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</a:rPr>
              <a:t>git add файл.txt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</a:rPr>
              <a:t>git commit -m "Второй коммит"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</a:rPr>
              <a:t>echo "Третий коммит" &gt;&gt; файл.txt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</a:rPr>
              <a:t>git add файл.txt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</a:rPr>
              <a:t>git commit -m "Третий коммит"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</a:rPr>
              <a:t># 3. Откатываемся на 2 коммита назад и убираем все из индекса, но сохраняем изменения (режим mixed)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</a:rPr>
              <a:t>git reset --mixed HEAD~2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</a:rPr>
              <a:t># 4. Добавляем часть изменений и объединяем их в один коммит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</a:rPr>
              <a:t>echo "Первый коммит" &gt; файл.txt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</a:rPr>
              <a:t>git add файл.txt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</a:rPr>
              <a:t>git commit -m "Объединенный коммит"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</a:rPr>
              <a:t># 5. Фиксируем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</a:rPr>
              <a:t>git log --oneline</a:t>
            </a:r>
            <a:endParaRPr sz="2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72"/>
          <p:cNvSpPr txBox="1"/>
          <p:nvPr>
            <p:ph type="title"/>
          </p:nvPr>
        </p:nvSpPr>
        <p:spPr>
          <a:xfrm>
            <a:off x="1257300" y="547690"/>
            <a:ext cx="13702285" cy="19891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Live-coding</a:t>
            </a:r>
            <a:endParaRPr/>
          </a:p>
        </p:txBody>
      </p:sp>
      <p:sp>
        <p:nvSpPr>
          <p:cNvPr id="540" name="Google Shape;540;p72"/>
          <p:cNvSpPr txBox="1"/>
          <p:nvPr/>
        </p:nvSpPr>
        <p:spPr>
          <a:xfrm>
            <a:off x="1257299" y="2713809"/>
            <a:ext cx="15894231" cy="22398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AutoNum type="arabicPeriod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Создаем репозиторий на локальном компьютере</a:t>
            </a:r>
            <a:endParaRPr/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AutoNum type="arabicPeriod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Делаем несколько комитов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AutoNum type="arabicPeriod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Откатываемся на 2 коммита назад и убираем все из индекса и удаляем изменения (режим hard)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AutoNum type="arabicPeriod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Фиксируем</a:t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307a112a049_1_109"/>
          <p:cNvSpPr txBox="1"/>
          <p:nvPr>
            <p:ph type="title"/>
          </p:nvPr>
        </p:nvSpPr>
        <p:spPr>
          <a:xfrm>
            <a:off x="1257300" y="547690"/>
            <a:ext cx="13702200" cy="19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Пример полного цикла команд</a:t>
            </a:r>
            <a:endParaRPr/>
          </a:p>
        </p:txBody>
      </p:sp>
      <p:sp>
        <p:nvSpPr>
          <p:cNvPr id="546" name="Google Shape;546;g307a112a049_1_109"/>
          <p:cNvSpPr txBox="1"/>
          <p:nvPr/>
        </p:nvSpPr>
        <p:spPr>
          <a:xfrm>
            <a:off x="1196849" y="1565409"/>
            <a:ext cx="15894300" cy="12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</a:rPr>
              <a:t># 1. Создаем репозиторий на локальном компьютере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</a:rPr>
              <a:t>mkdir мой_репозиторий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</a:rPr>
              <a:t>cd мой_репозиторий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</a:rPr>
              <a:t>git init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</a:rPr>
              <a:t># 2. Делаем несколько комитов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</a:rPr>
              <a:t>echo "Первый коммит" &gt; файл.txt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</a:rPr>
              <a:t>git add файл.txt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</a:rPr>
              <a:t>git commit -m "Первый коммит"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</a:rPr>
              <a:t>echo "Второй коммит" &gt;&gt; файл.txt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</a:rPr>
              <a:t>git add файл.txt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</a:rPr>
              <a:t>git commit -m "Второй коммит"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</a:rPr>
              <a:t>echo "Третий коммит" &gt;&gt; файл.txt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</a:rPr>
              <a:t>git add файл.txt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</a:rPr>
              <a:t>git commit -m "Третий коммит"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</a:rPr>
              <a:t># 3. Откатываемся на 2 коммита назад и убираем все из индекса и удаляем изменения (режим hard)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</a:rPr>
              <a:t>git reset --hard HEAD~2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</a:rPr>
              <a:t># 4. Фиксируем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</a:rPr>
              <a:t>git log --oneline</a:t>
            </a:r>
            <a:endParaRPr sz="2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73"/>
          <p:cNvSpPr/>
          <p:nvPr/>
        </p:nvSpPr>
        <p:spPr>
          <a:xfrm>
            <a:off x="4990698" y="2536027"/>
            <a:ext cx="11612880" cy="45981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8601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Практика</a:t>
            </a:r>
            <a:endParaRPr b="1" i="0" sz="8601" u="none" cap="none" strike="noStrik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8601" u="none" cap="none" strike="noStrik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6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Git</a:t>
            </a:r>
            <a:endParaRPr b="1" i="0" sz="6600" u="none" cap="none" strike="noStrik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6600" u="none" cap="none" strike="noStrik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0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Работа в сессионном зале</a:t>
            </a:r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74"/>
          <p:cNvSpPr txBox="1"/>
          <p:nvPr>
            <p:ph type="title"/>
          </p:nvPr>
        </p:nvSpPr>
        <p:spPr>
          <a:xfrm>
            <a:off x="1257300" y="547690"/>
            <a:ext cx="13702285" cy="19891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Задание в сессионном зале</a:t>
            </a:r>
            <a:endParaRPr/>
          </a:p>
        </p:txBody>
      </p:sp>
      <p:sp>
        <p:nvSpPr>
          <p:cNvPr id="558" name="Google Shape;558;p74"/>
          <p:cNvSpPr txBox="1"/>
          <p:nvPr/>
        </p:nvSpPr>
        <p:spPr>
          <a:xfrm>
            <a:off x="1257300" y="2713808"/>
            <a:ext cx="12981214" cy="446705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Выполните задания.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Время выполнения: 20 минут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Как работать с заданием:</a:t>
            </a:r>
            <a:endParaRPr/>
          </a:p>
          <a:p>
            <a:pPr indent="-342930" lvl="0" marL="34293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Поделитесь на команды по 3-4 человека и перейдите в сессионные залы.</a:t>
            </a:r>
            <a:endParaRPr/>
          </a:p>
          <a:p>
            <a:pPr indent="-342930" lvl="0" marL="34293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Один человек демонстрирует экран и записывает решение, все остальные вырабатывают решение.</a:t>
            </a:r>
            <a:endParaRPr/>
          </a:p>
          <a:p>
            <a:pPr indent="-342930" lvl="0" marL="34293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Вся команда должна понимать решение, объясняйте друг другу.</a:t>
            </a:r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75"/>
          <p:cNvSpPr txBox="1"/>
          <p:nvPr>
            <p:ph type="title"/>
          </p:nvPr>
        </p:nvSpPr>
        <p:spPr>
          <a:xfrm>
            <a:off x="1257300" y="547690"/>
            <a:ext cx="13702285" cy="19891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Практика студентов</a:t>
            </a:r>
            <a:endParaRPr/>
          </a:p>
        </p:txBody>
      </p:sp>
      <p:sp>
        <p:nvSpPr>
          <p:cNvPr id="565" name="Google Shape;565;p75"/>
          <p:cNvSpPr txBox="1"/>
          <p:nvPr/>
        </p:nvSpPr>
        <p:spPr>
          <a:xfrm>
            <a:off x="1257299" y="2713809"/>
            <a:ext cx="15894231" cy="27938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AutoNum type="arabicPeriod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Создаем репозиторий на локальном компьютере</a:t>
            </a:r>
            <a:endParaRPr/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AutoNum type="arabicPeriod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Делаем несколько комитов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AutoNum type="arabicPeriod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Откатываемся на 2 коммита назад c сохранением изменений (режим soft)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AutoNum type="arabicPeriod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Добавляем все изменения и объединяем их в один коммит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AutoNum type="arabicPeriod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Фиксируем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9"/>
          <p:cNvSpPr/>
          <p:nvPr/>
        </p:nvSpPr>
        <p:spPr>
          <a:xfrm>
            <a:off x="936000" y="972001"/>
            <a:ext cx="12230101" cy="32861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401" u="none" cap="none" strike="noStrike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ПЛАН </a:t>
            </a:r>
            <a:endParaRPr b="1" i="0" sz="6401" u="none" cap="none" strike="noStrike">
              <a:solidFill>
                <a:srgbClr val="030303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401" u="none" cap="none" strike="noStrike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ЗАНЯТИЯ</a:t>
            </a:r>
            <a:endParaRPr b="1" i="0" sz="6401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" name="Google Shape;217;p29"/>
          <p:cNvSpPr txBox="1"/>
          <p:nvPr/>
        </p:nvSpPr>
        <p:spPr>
          <a:xfrm>
            <a:off x="935998" y="4542125"/>
            <a:ext cx="15640768" cy="25852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594412" lvl="0" marL="594412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AutoNum type="arabicPeriod"/>
            </a:pPr>
            <a:r>
              <a:rPr b="0" i="0" lang="en-US" sz="36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Pull-request в GitHub</a:t>
            </a:r>
            <a:endParaRPr/>
          </a:p>
          <a:p>
            <a:pPr indent="-594412" lvl="0" marL="594412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AutoNum type="arabicPeriod"/>
            </a:pPr>
            <a:r>
              <a:rPr b="0" i="0" lang="en-US" sz="36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Git откат изменений из коммита</a:t>
            </a:r>
            <a:endParaRPr b="0" i="0" sz="3600" u="none" cap="none" strike="noStrik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594412" lvl="0" marL="594412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AutoNum type="arabicPeriod"/>
            </a:pPr>
            <a:r>
              <a:rPr b="0" i="0" lang="en-US" sz="36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Отладка (деббаг) кода в PyCharm</a:t>
            </a:r>
            <a:endParaRPr b="0" i="0" sz="3600" u="none" cap="none" strike="noStrik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76"/>
          <p:cNvSpPr txBox="1"/>
          <p:nvPr>
            <p:ph type="title"/>
          </p:nvPr>
        </p:nvSpPr>
        <p:spPr>
          <a:xfrm>
            <a:off x="1257300" y="547690"/>
            <a:ext cx="13702285" cy="19891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Практика студентов</a:t>
            </a:r>
            <a:endParaRPr/>
          </a:p>
        </p:txBody>
      </p:sp>
      <p:sp>
        <p:nvSpPr>
          <p:cNvPr id="572" name="Google Shape;572;p76"/>
          <p:cNvSpPr txBox="1"/>
          <p:nvPr/>
        </p:nvSpPr>
        <p:spPr>
          <a:xfrm>
            <a:off x="1257299" y="2713809"/>
            <a:ext cx="15894231" cy="27938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AutoNum type="arabicPeriod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Создаем репозиторий на локальном компьютере</a:t>
            </a:r>
            <a:endParaRPr/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AutoNum type="arabicPeriod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Делаем несколько комитов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AutoNum type="arabicPeriod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Откатываемся на 2 коммита назад и убираем все из индекса, но сохраняем изменения (режим mixed)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AutoNum type="arabicPeriod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Добавляем часть изменений и объединяем их в один коммит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AutoNum type="arabicPeriod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Фиксируем</a:t>
            </a:r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77"/>
          <p:cNvSpPr txBox="1"/>
          <p:nvPr>
            <p:ph type="title"/>
          </p:nvPr>
        </p:nvSpPr>
        <p:spPr>
          <a:xfrm>
            <a:off x="1257300" y="547690"/>
            <a:ext cx="13702285" cy="19891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Практика студентов</a:t>
            </a:r>
            <a:endParaRPr/>
          </a:p>
        </p:txBody>
      </p:sp>
      <p:sp>
        <p:nvSpPr>
          <p:cNvPr id="579" name="Google Shape;579;p77"/>
          <p:cNvSpPr txBox="1"/>
          <p:nvPr/>
        </p:nvSpPr>
        <p:spPr>
          <a:xfrm>
            <a:off x="1257299" y="2713809"/>
            <a:ext cx="15894231" cy="22398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AutoNum type="arabicPeriod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Создаем репозиторий на локальном компьютере</a:t>
            </a:r>
            <a:endParaRPr/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AutoNum type="arabicPeriod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Делаем несколько комитов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AutoNum type="arabicPeriod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Откатываемся на 2 коммита назад и убираем все из индекса и удаляем изменения (режим hard)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AutoNum type="arabicPeriod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Фиксируем</a:t>
            </a:r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78"/>
          <p:cNvSpPr txBox="1"/>
          <p:nvPr/>
        </p:nvSpPr>
        <p:spPr>
          <a:xfrm>
            <a:off x="623400" y="4306902"/>
            <a:ext cx="17041200" cy="11454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 fontScale="92500" lnSpcReduction="10000"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601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Работа в сессионном зале</a:t>
            </a:r>
            <a:endParaRPr b="0" i="0" sz="5601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79"/>
          <p:cNvSpPr txBox="1"/>
          <p:nvPr>
            <p:ph type="title"/>
          </p:nvPr>
        </p:nvSpPr>
        <p:spPr>
          <a:xfrm>
            <a:off x="1257300" y="547690"/>
            <a:ext cx="13702285" cy="19891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Работа в сессионных залах</a:t>
            </a:r>
            <a:endParaRPr/>
          </a:p>
        </p:txBody>
      </p:sp>
      <p:sp>
        <p:nvSpPr>
          <p:cNvPr id="590" name="Google Shape;590;p79"/>
          <p:cNvSpPr txBox="1"/>
          <p:nvPr/>
        </p:nvSpPr>
        <p:spPr>
          <a:xfrm>
            <a:off x="1257301" y="3955842"/>
            <a:ext cx="12471762" cy="30887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Пусть каждая команда покажет свои решения и расскажет:</a:t>
            </a:r>
            <a:endParaRPr b="0" i="0" sz="2801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7863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801"/>
              <a:buFont typeface="Arial"/>
              <a:buChar char="•"/>
            </a:pPr>
            <a:r>
              <a:rPr b="0" i="0" lang="en-US" sz="280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что получилось сделать;</a:t>
            </a:r>
            <a:endParaRPr/>
          </a:p>
          <a:p>
            <a:pPr indent="-177863" lvl="0" marL="0" marR="0" rtl="0" algn="l">
              <a:lnSpc>
                <a:spcPct val="100000"/>
              </a:lnSpc>
              <a:spcBef>
                <a:spcPts val="1001"/>
              </a:spcBef>
              <a:spcAft>
                <a:spcPts val="0"/>
              </a:spcAft>
              <a:buClr>
                <a:srgbClr val="000000"/>
              </a:buClr>
              <a:buSzPts val="2801"/>
              <a:buFont typeface="Arial"/>
              <a:buChar char="•"/>
            </a:pPr>
            <a:r>
              <a:rPr b="0" i="0" lang="en-US" sz="280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где были трудности и какие вопросы возникли в процессе решения.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1001"/>
              </a:spcBef>
              <a:spcAft>
                <a:spcPts val="0"/>
              </a:spcAft>
              <a:buNone/>
            </a:pPr>
            <a:br>
              <a:rPr b="0" i="0" lang="en-US" sz="280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280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Преподаватель разбирает решения, указывает на ошибки и показывает верный подход к решению. </a:t>
            </a:r>
            <a:endParaRPr b="0" i="0" sz="2801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80"/>
          <p:cNvSpPr/>
          <p:nvPr/>
        </p:nvSpPr>
        <p:spPr>
          <a:xfrm>
            <a:off x="4990698" y="2745032"/>
            <a:ext cx="11612880" cy="459812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8601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PyCharm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0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debug</a:t>
            </a:r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1" name="Google Shape;601;p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7999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602" name="Google Shape;602;p81"/>
          <p:cNvSpPr/>
          <p:nvPr/>
        </p:nvSpPr>
        <p:spPr>
          <a:xfrm>
            <a:off x="13154297" y="209006"/>
            <a:ext cx="2468880" cy="653143"/>
          </a:xfrm>
          <a:prstGeom prst="ellipse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99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3" name="Google Shape;603;p81"/>
          <p:cNvSpPr/>
          <p:nvPr/>
        </p:nvSpPr>
        <p:spPr>
          <a:xfrm>
            <a:off x="5107577" y="1175657"/>
            <a:ext cx="718457" cy="1436914"/>
          </a:xfrm>
          <a:prstGeom prst="ellipse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99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4" name="Google Shape;604;p81"/>
          <p:cNvSpPr/>
          <p:nvPr/>
        </p:nvSpPr>
        <p:spPr>
          <a:xfrm>
            <a:off x="5107577" y="2834640"/>
            <a:ext cx="3853543" cy="849086"/>
          </a:xfrm>
          <a:prstGeom prst="ellipse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99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5" name="Google Shape;605;p81"/>
          <p:cNvSpPr/>
          <p:nvPr/>
        </p:nvSpPr>
        <p:spPr>
          <a:xfrm>
            <a:off x="-222069" y="431074"/>
            <a:ext cx="757646" cy="744583"/>
          </a:xfrm>
          <a:prstGeom prst="ellipse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99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6" name="Google Shape;606;p81"/>
          <p:cNvSpPr/>
          <p:nvPr/>
        </p:nvSpPr>
        <p:spPr>
          <a:xfrm>
            <a:off x="378823" y="966651"/>
            <a:ext cx="2625634" cy="3448595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99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7" name="Google Shape;607;p81"/>
          <p:cNvSpPr/>
          <p:nvPr/>
        </p:nvSpPr>
        <p:spPr>
          <a:xfrm>
            <a:off x="0" y="4856117"/>
            <a:ext cx="3853543" cy="1358537"/>
          </a:xfrm>
          <a:prstGeom prst="ellipse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99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8" name="Google Shape;608;p81"/>
          <p:cNvSpPr/>
          <p:nvPr/>
        </p:nvSpPr>
        <p:spPr>
          <a:xfrm>
            <a:off x="6087291" y="1175657"/>
            <a:ext cx="2168435" cy="1110343"/>
          </a:xfrm>
          <a:prstGeom prst="ellipse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99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9" name="Google Shape;609;p81"/>
          <p:cNvSpPr/>
          <p:nvPr/>
        </p:nvSpPr>
        <p:spPr>
          <a:xfrm>
            <a:off x="4454434" y="5408023"/>
            <a:ext cx="1632857" cy="992777"/>
          </a:xfrm>
          <a:prstGeom prst="ellipse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99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10"/>
          <p:cNvSpPr/>
          <p:nvPr/>
        </p:nvSpPr>
        <p:spPr>
          <a:xfrm>
            <a:off x="1470572" y="1417570"/>
            <a:ext cx="12230101" cy="11636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401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В ЗАКЛЮЧЕНИЕ</a:t>
            </a:r>
            <a:endParaRPr b="1" i="0" sz="6401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6" name="Google Shape;616;p10"/>
          <p:cNvSpPr txBox="1"/>
          <p:nvPr/>
        </p:nvSpPr>
        <p:spPr>
          <a:xfrm>
            <a:off x="1323616" y="3797542"/>
            <a:ext cx="15640768" cy="37856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594412" lvl="0" marL="594412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</a:pPr>
            <a:r>
              <a:rPr b="0" i="0" lang="en-US" sz="32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Рассмотрели процесс создания веток и переключения между ними</a:t>
            </a:r>
            <a:endParaRPr b="0" i="0" sz="3200" u="none" cap="none" strike="noStrik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594412" lvl="0" marL="594412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</a:pPr>
            <a:r>
              <a:rPr b="0" i="0" lang="en-US" sz="32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Попробовали создание, переключение и удаление веток.</a:t>
            </a:r>
            <a:endParaRPr/>
          </a:p>
          <a:p>
            <a:pPr indent="-594412" lvl="0" marL="594412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</a:pPr>
            <a:r>
              <a:rPr b="0" i="0" lang="en-US" sz="32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Поняли что такое слияние и как его осуществлять</a:t>
            </a:r>
            <a:endParaRPr/>
          </a:p>
          <a:p>
            <a:pPr indent="-594412" lvl="0" marL="594412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</a:pPr>
            <a:r>
              <a:rPr b="0" i="0" lang="en-US" sz="32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Поняли из-за чего возникают конфликты и как они разрешаются</a:t>
            </a:r>
            <a:endParaRPr/>
          </a:p>
          <a:p>
            <a:pPr indent="-594412" lvl="0" marL="594412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</a:pPr>
            <a:r>
              <a:rPr b="0" i="0" lang="en-US" sz="32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Рассмотрели методологию организации веток (git-flow)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0"/>
          <p:cNvSpPr/>
          <p:nvPr/>
        </p:nvSpPr>
        <p:spPr>
          <a:xfrm>
            <a:off x="4990698" y="2745032"/>
            <a:ext cx="11612880" cy="459812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8601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Git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0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Pull request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1"/>
          <p:cNvSpPr txBox="1"/>
          <p:nvPr>
            <p:ph type="title"/>
          </p:nvPr>
        </p:nvSpPr>
        <p:spPr>
          <a:xfrm>
            <a:off x="1257300" y="547690"/>
            <a:ext cx="13702285" cy="19891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 – pull request</a:t>
            </a:r>
            <a:endParaRPr/>
          </a:p>
        </p:txBody>
      </p:sp>
      <p:sp>
        <p:nvSpPr>
          <p:cNvPr id="229" name="Google Shape;229;p31"/>
          <p:cNvSpPr txBox="1"/>
          <p:nvPr/>
        </p:nvSpPr>
        <p:spPr>
          <a:xfrm>
            <a:off x="1257299" y="2713809"/>
            <a:ext cx="16442871" cy="61178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pull request – запрос на включение ваших изменений в целевой репозиторий.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Не путаем с merge request!</a:t>
            </a: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Merge request – запрос на слияние вашей ветки с целевой веткой в одном репозитории. 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Pull request'ы позволяют вам рассказать другим о тех изменениях, которые вы разместили в своей GitHub-копии общего репозитория.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Посылая pull request, вы говорите автору изначального репозитория (и всем заинтересованным лицам): «Смотрите, что я сделал, не хотите ли принять мои изменения и влить их в проект?»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Pull request выполняется между репозиториями, merge request выполняется между ветками в одном репозитории.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2"/>
          <p:cNvSpPr txBox="1"/>
          <p:nvPr>
            <p:ph type="title"/>
          </p:nvPr>
        </p:nvSpPr>
        <p:spPr>
          <a:xfrm>
            <a:off x="1257300" y="547690"/>
            <a:ext cx="13702285" cy="19891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 – pull request</a:t>
            </a:r>
            <a:endParaRPr/>
          </a:p>
        </p:txBody>
      </p:sp>
      <p:sp>
        <p:nvSpPr>
          <p:cNvPr id="235" name="Google Shape;235;p32"/>
          <p:cNvSpPr txBox="1"/>
          <p:nvPr/>
        </p:nvSpPr>
        <p:spPr>
          <a:xfrm>
            <a:off x="1257299" y="2713809"/>
            <a:ext cx="16442871" cy="50129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Две модели совместной разработки на GitHub: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Модель «Fork + Pull» позволяет любому склонировать (fork) существующий репозиторий и сливать изменения в свой личный fork без необходимости иметь доступ к оригинальному репозиторию. Затем, изменения должны быть включены в исходный репозиторий его хозяином. Эта модель уменьшает количество телодвижений для новых contributors и популярна для open source проектов, так как позволяет людям работать независимо, без единого координирования.</a:t>
            </a:r>
            <a:endParaRPr/>
          </a:p>
          <a:p>
            <a:pPr indent="-342900" lvl="0" marL="342900" marR="0" rtl="0" algn="l">
              <a:lnSpc>
                <a:spcPct val="12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Модель «общего репозитория» (The Shared Repository Model) чаще встречается у малых команд и организаций, работающих над закрытыми проектами. Каждый в команде имеет доступ «на запись» в один общий репозиторий, а для изолирования изменений применяются тематические ветви (topic branches).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Design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2022-11-15T10:50:05Z</dcterms:created>
  <dc:creator>PptxGenJS</dc:creator>
</cp:coreProperties>
</file>